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72" r:id="rId5"/>
    <p:sldId id="261" r:id="rId6"/>
    <p:sldId id="259" r:id="rId7"/>
    <p:sldId id="273" r:id="rId8"/>
    <p:sldId id="274" r:id="rId9"/>
    <p:sldId id="275" r:id="rId10"/>
    <p:sldId id="283" r:id="rId11"/>
    <p:sldId id="284" r:id="rId12"/>
    <p:sldId id="285" r:id="rId13"/>
    <p:sldId id="282" r:id="rId14"/>
    <p:sldId id="286" r:id="rId15"/>
    <p:sldId id="281" r:id="rId16"/>
    <p:sldId id="276" r:id="rId17"/>
    <p:sldId id="277" r:id="rId18"/>
    <p:sldId id="278" r:id="rId19"/>
    <p:sldId id="279" r:id="rId20"/>
    <p:sldId id="280" r:id="rId21"/>
    <p:sldId id="287" r:id="rId22"/>
    <p:sldId id="289" r:id="rId23"/>
    <p:sldId id="288" r:id="rId24"/>
    <p:sldId id="260" r:id="rId25"/>
    <p:sldId id="264" r:id="rId26"/>
    <p:sldId id="266" r:id="rId27"/>
    <p:sldId id="265" r:id="rId28"/>
    <p:sldId id="267" r:id="rId29"/>
    <p:sldId id="268" r:id="rId30"/>
    <p:sldId id="269" r:id="rId31"/>
    <p:sldId id="270" r:id="rId32"/>
    <p:sldId id="263" r:id="rId33"/>
    <p:sldId id="262" r:id="rId3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9681" autoAdjust="0"/>
  </p:normalViewPr>
  <p:slideViewPr>
    <p:cSldViewPr snapToGrid="0" snapToObjects="1">
      <p:cViewPr varScale="1">
        <p:scale>
          <a:sx n="66" d="100"/>
          <a:sy n="66" d="100"/>
        </p:scale>
        <p:origin x="792" y="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02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96781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46377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934473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2419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896039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92514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83716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140739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3948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176751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367229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5519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429002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466623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vi-VN" smtClean="0"/>
              <a:t>Fuzzing tập trung vào việc phát hiện lỗi trong cách phần mềm xử lý dữ liệu đầu vào, trong khi Brute Force tập trung vào việc đoán các thông tin bảo mật bằng cách thử tất cả các khả năng có thể. Mỗi kỹ thuật có ứng dụng và lợi ích riêng trong lĩnh vực kiểm thử bảo mật và an toàn thông tin</a:t>
            </a:r>
            <a:endParaRPr lang="vi-VN"/>
          </a:p>
        </p:txBody>
      </p:sp>
    </p:spTree>
    <p:extLst>
      <p:ext uri="{BB962C8B-B14F-4D97-AF65-F5344CB8AC3E}">
        <p14:creationId xmlns:p14="http://schemas.microsoft.com/office/powerpoint/2010/main" val="1431024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Web Application, suy nghĩ đầu tiên thường là phát triển một ứng dụng web. Do đó, việc đảm bảo an toàn thông tin cho ứng dụng web – web app nói chung thường xoay quanh việc phát triển một ứng dụng web an toàn. Để có thể phát triển một ứng dụng web an toàn – là một ứng dụng web ”phòng tránh được nhiều nhất các nguy cơ đã biết”. Trong đó có các nguy cơ sau:</a:t>
            </a:r>
            <a:endParaRPr lang="vi-VN" sz="1200" kern="120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Web Application, suy nghĩ đầu tiên thường là phát triển một ứng dụng web. Do đó, việc đảm bảo an toàn thông tin cho ứng dụng web – web app nói chung thường xoay quanh việc phát triển một ứng dụng web an toàn. Để có thể phát triển một ứng dụng web an toàn – là một ứng dụng web ”phòng tránh được nhiều nhất các nguy cơ đã biết”. Trong đó có các nguy cơ sau:</a:t>
            </a:r>
            <a:endParaRPr lang="vi-VN" sz="1200" kern="120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10146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Khái niệm cơ bản về kiểm tra và đánh giá trước trong an toàn thông tin web liên quan đến việc thực hiện các bước kiểm tra và đánh giá để phát hiện, phân tích và quản lý các lỗ hổng bảo mật trước khi ứng dụng web được triển khai hoặc đưa vào hoạt động. Đây là giai đoạn quan trọng nhằm đảm bảo rằng các ứng dụng web được bảo mật và giảm thiểu rủi ro bị tấn công</a:t>
            </a:r>
            <a:r>
              <a:rPr lang="vi-VN" smtClean="0"/>
              <a:t>.</a:t>
            </a:r>
          </a:p>
          <a:p>
            <a:endParaRPr lang="vi-VN" smtClean="0"/>
          </a:p>
          <a:p>
            <a:r>
              <a:rPr lang="vi-VN" b="1" smtClean="0"/>
              <a:t>Kiểm thử xâm nhập</a:t>
            </a:r>
            <a:r>
              <a:rPr lang="vi-VN" smtClean="0"/>
              <a:t> tập trung vào việc tìm kiếm và khai thác các lỗ hổng bảo mật thông qua các cuộc tấn công giả lập.</a:t>
            </a:r>
          </a:p>
          <a:p>
            <a:r>
              <a:rPr lang="vi-VN" b="1" smtClean="0"/>
              <a:t>Kiểm tra đánh giá an toàn thông tin</a:t>
            </a:r>
            <a:r>
              <a:rPr lang="vi-VN" smtClean="0"/>
              <a:t> có một phạm vi rộng hơn, bao gồm cả việc đánh giá chính sách, quy trình và các yếu tố liên quan đến quản lý an ninh bên cạnh các lỗ hổng kỹ thuật.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19682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8605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17087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083"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5570483" y="3039541"/>
            <a:ext cx="8681546" cy="5028014"/>
          </a:xfrm>
          <a:prstGeom prst="rect">
            <a:avLst/>
          </a:prstGeom>
          <a:noFill/>
          <a:ln/>
        </p:spPr>
        <p:txBody>
          <a:bodyPr wrap="square" rtlCol="0" anchor="t"/>
          <a:lstStyle/>
          <a:p>
            <a:pPr algn="ctr">
              <a:lnSpc>
                <a:spcPts val="8384"/>
              </a:lnSpc>
            </a:pPr>
            <a:r>
              <a:rPr lang="vi-VN" sz="3000" b="1" smtClean="0">
                <a:solidFill>
                  <a:srgbClr val="00B0F0"/>
                </a:solidFill>
                <a:latin typeface="Times New Roman" panose="02020603050405020304" pitchFamily="18" charset="0"/>
                <a:ea typeface="Instrument Sans" pitchFamily="34" charset="-122"/>
                <a:cs typeface="Times New Roman" panose="02020603050405020304" pitchFamily="18" charset="0"/>
              </a:rPr>
              <a:t>KIỂM TRA ĐÁNH GIÁ AN TOÀN THÔNG TIN</a:t>
            </a:r>
          </a:p>
          <a:p>
            <a:pPr algn="ctr">
              <a:lnSpc>
                <a:spcPts val="8384"/>
              </a:lnSpc>
            </a:pPr>
            <a:r>
              <a:rPr lang="vi-VN" sz="3000" b="1" smtClean="0">
                <a:solidFill>
                  <a:srgbClr val="00B0F0"/>
                </a:solidFill>
                <a:latin typeface="Times New Roman" panose="02020603050405020304" pitchFamily="18" charset="0"/>
                <a:ea typeface="Instrument Sans" pitchFamily="34" charset="-122"/>
                <a:cs typeface="Times New Roman" panose="02020603050405020304" pitchFamily="18" charset="0"/>
              </a:rPr>
              <a:t>HỆ </a:t>
            </a:r>
            <a:r>
              <a:rPr lang="vi-VN" sz="3000" b="1">
                <a:solidFill>
                  <a:srgbClr val="00B0F0"/>
                </a:solidFill>
                <a:latin typeface="Times New Roman" panose="02020603050405020304" pitchFamily="18" charset="0"/>
                <a:ea typeface="Instrument Sans" pitchFamily="34" charset="-122"/>
                <a:cs typeface="Times New Roman" panose="02020603050405020304" pitchFamily="18" charset="0"/>
              </a:rPr>
              <a:t>THỐNG ỨNG DỤNG WEB</a:t>
            </a:r>
            <a:endParaRPr lang="en-US" sz="3000" dirty="0">
              <a:solidFill>
                <a:srgbClr val="00B0F0"/>
              </a:solidFill>
              <a:latin typeface="Times New Roman" panose="02020603050405020304" pitchFamily="18" charset="0"/>
              <a:cs typeface="Times New Roman" panose="02020603050405020304" pitchFamily="18" charset="0"/>
            </a:endParaRPr>
          </a:p>
        </p:txBody>
      </p:sp>
      <p:pic>
        <p:nvPicPr>
          <p:cNvPr id="1026" name="Picture 2" descr="Pentest và Red Team giống và khác nhau ở điểm nà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 y="2563395"/>
            <a:ext cx="5570483" cy="3713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448071"/>
            <a:ext cx="9539874" cy="753308"/>
          </a:xfrm>
          <a:prstGeom prst="rect">
            <a:avLst/>
          </a:prstGeom>
          <a:noFill/>
          <a:ln/>
        </p:spPr>
        <p:txBody>
          <a:bodyPr wrap="none" rtlCol="0" anchor="t"/>
          <a:lstStyle/>
          <a:p>
            <a:pPr algn="ctr"/>
            <a:r>
              <a:rPr lang="vi-VN" sz="3200" b="1" smtClean="0">
                <a:solidFill>
                  <a:srgbClr val="00B0F0"/>
                </a:solidFill>
                <a:latin typeface="+mj-lt"/>
              </a:rPr>
              <a:t>Thu thập thông tin</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399368" y="1914197"/>
            <a:ext cx="12860643" cy="4401205"/>
          </a:xfrm>
          <a:prstGeom prst="rect">
            <a:avLst/>
          </a:prstGeom>
          <a:noFill/>
        </p:spPr>
        <p:txBody>
          <a:bodyPr wrap="square" rtlCol="0">
            <a:spAutoFit/>
          </a:bodyPr>
          <a:lstStyle/>
          <a:p>
            <a:pPr algn="just">
              <a:spcBef>
                <a:spcPts val="600"/>
              </a:spcBef>
              <a:spcAft>
                <a:spcPts val="600"/>
              </a:spcAft>
            </a:pPr>
            <a:r>
              <a:rPr lang="vi-VN" sz="2000" b="1" smtClean="0">
                <a:solidFill>
                  <a:schemeClr val="bg1"/>
                </a:solidFill>
                <a:latin typeface="+mj-lt"/>
              </a:rPr>
              <a:t>1. Tìm </a:t>
            </a:r>
            <a:r>
              <a:rPr lang="vi-VN" sz="2000" b="1">
                <a:solidFill>
                  <a:schemeClr val="bg1"/>
                </a:solidFill>
                <a:latin typeface="+mj-lt"/>
              </a:rPr>
              <a:t>kiếm Dự liệu Công Khai:</a:t>
            </a:r>
          </a:p>
          <a:p>
            <a:pPr algn="just">
              <a:spcBef>
                <a:spcPts val="600"/>
              </a:spcBef>
              <a:spcAft>
                <a:spcPts val="600"/>
              </a:spcAft>
            </a:pP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Tìm kiếm trên Google: Sử dụng các truy vấn tìm kiếm nâng cao để tìm kiếm thông tin liên quan đến ứng dụng, bao gồm các tài liệu, bài viết, thông báo bảo mật, và các dữ liệu công khai khác.</a:t>
            </a: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Social Engineering: Kiểm tra các thông tin công khai về tổ chức, nhân sự, và các nguồn khác có thể cung cấp thông tin hữu ích</a:t>
            </a:r>
            <a:r>
              <a:rPr lang="vi-VN" sz="2000" smtClean="0">
                <a:solidFill>
                  <a:schemeClr val="bg1"/>
                </a:solidFill>
                <a:latin typeface="+mj-lt"/>
              </a:rPr>
              <a:t>.</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Xem xét Các Trang Web Chính: Tìm hiểu về cấu trúc trang web, các trang phụ, và các phần của ứng dụng mà có thể chứa thông tin nhạy cảm hoặc điểm yếu.</a:t>
            </a: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Tải về Tài liệu Công Khai: Tìm và phân tích các tài liệu như báo cáo, hướng dẫn, và chính sách có sẵn công khai trên trang web của ứng dụng.</a:t>
            </a:r>
          </a:p>
          <a:p>
            <a:pPr algn="just">
              <a:spcBef>
                <a:spcPts val="600"/>
              </a:spcBef>
              <a:spcAft>
                <a:spcPts val="600"/>
              </a:spcAft>
            </a:pPr>
            <a:endParaRPr lang="vi-VN" sz="2000">
              <a:solidFill>
                <a:schemeClr val="bg1"/>
              </a:solidFill>
              <a:latin typeface="+mj-lt"/>
            </a:endParaRPr>
          </a:p>
        </p:txBody>
      </p:sp>
    </p:spTree>
    <p:extLst>
      <p:ext uri="{BB962C8B-B14F-4D97-AF65-F5344CB8AC3E}">
        <p14:creationId xmlns:p14="http://schemas.microsoft.com/office/powerpoint/2010/main" val="1043874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545263" y="448071"/>
            <a:ext cx="9539874" cy="753308"/>
          </a:xfrm>
          <a:prstGeom prst="rect">
            <a:avLst/>
          </a:prstGeom>
          <a:noFill/>
          <a:ln/>
        </p:spPr>
        <p:txBody>
          <a:bodyPr wrap="none" rtlCol="0" anchor="t"/>
          <a:lstStyle/>
          <a:p>
            <a:pPr algn="ctr"/>
            <a:r>
              <a:rPr lang="vi-VN" sz="3200" b="1" smtClean="0">
                <a:solidFill>
                  <a:srgbClr val="00B0F0"/>
                </a:solidFill>
                <a:latin typeface="+mj-lt"/>
              </a:rPr>
              <a:t>Thu thập thông tin</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2070699" y="2187636"/>
            <a:ext cx="11366339" cy="3170099"/>
          </a:xfrm>
          <a:prstGeom prst="rect">
            <a:avLst/>
          </a:prstGeom>
          <a:noFill/>
        </p:spPr>
        <p:txBody>
          <a:bodyPr wrap="square" rtlCol="0">
            <a:spAutoFit/>
          </a:bodyPr>
          <a:lstStyle/>
          <a:p>
            <a:pPr algn="just">
              <a:spcBef>
                <a:spcPts val="600"/>
              </a:spcBef>
              <a:spcAft>
                <a:spcPts val="600"/>
              </a:spcAft>
            </a:pPr>
            <a:r>
              <a:rPr lang="vi-VN" sz="2000" b="1">
                <a:solidFill>
                  <a:schemeClr val="bg1"/>
                </a:solidFill>
                <a:latin typeface="+mj-lt"/>
              </a:rPr>
              <a:t>2</a:t>
            </a:r>
            <a:r>
              <a:rPr lang="vi-VN" sz="2000" b="1" smtClean="0">
                <a:solidFill>
                  <a:schemeClr val="bg1"/>
                </a:solidFill>
                <a:latin typeface="+mj-lt"/>
              </a:rPr>
              <a:t>. </a:t>
            </a:r>
            <a:r>
              <a:rPr lang="vi-VN" sz="2000" b="1">
                <a:solidFill>
                  <a:schemeClr val="bg1"/>
                </a:solidFill>
                <a:latin typeface="+mj-lt"/>
              </a:rPr>
              <a:t>Thu Thập Thông Tin Kỹ </a:t>
            </a:r>
            <a:r>
              <a:rPr lang="vi-VN" sz="2000" b="1" smtClean="0">
                <a:solidFill>
                  <a:schemeClr val="bg1"/>
                </a:solidFill>
                <a:latin typeface="+mj-lt"/>
              </a:rPr>
              <a:t>Thuật</a:t>
            </a:r>
          </a:p>
          <a:p>
            <a:pPr algn="just">
              <a:spcBef>
                <a:spcPts val="600"/>
              </a:spcBef>
              <a:spcAft>
                <a:spcPts val="600"/>
              </a:spcAft>
            </a:pPr>
            <a:endParaRPr lang="vi-VN" sz="2000" b="1">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smtClean="0">
                <a:solidFill>
                  <a:schemeClr val="bg1"/>
                </a:solidFill>
                <a:latin typeface="+mj-lt"/>
              </a:rPr>
              <a:t>Quét </a:t>
            </a:r>
            <a:r>
              <a:rPr lang="vi-VN" sz="2000">
                <a:solidFill>
                  <a:schemeClr val="bg1"/>
                </a:solidFill>
                <a:latin typeface="+mj-lt"/>
              </a:rPr>
              <a:t>các địa chỉ IP để xác định các máy chủ và dịch vụ đang chạy. </a:t>
            </a:r>
            <a:r>
              <a:rPr lang="vi-VN" sz="2000" smtClean="0">
                <a:solidFill>
                  <a:schemeClr val="bg1"/>
                </a:solidFill>
                <a:latin typeface="+mj-lt"/>
              </a:rPr>
              <a:t>Tìm </a:t>
            </a:r>
            <a:r>
              <a:rPr lang="vi-VN" sz="2000">
                <a:solidFill>
                  <a:schemeClr val="bg1"/>
                </a:solidFill>
                <a:latin typeface="+mj-lt"/>
              </a:rPr>
              <a:t>kiếm Tên Miền và Subdomain: Sử dụng công cụ như Sublist3r hoặc Amass để phát hiện các subdomain liên quan đến ứng dụng</a:t>
            </a:r>
            <a:r>
              <a:rPr lang="vi-VN" sz="2000" smtClean="0">
                <a:solidFill>
                  <a:schemeClr val="bg1"/>
                </a:solidFill>
                <a:latin typeface="+mj-lt"/>
              </a:rPr>
              <a:t>.</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Kiểm tra các Header HTTP: Sử dụng công cụ như Burp Suite hoặc cURL để phân tích các header HTTP của ứng dụng và xác định các thông tin như phiên bản máy chủ, các công cụ bảo mật, và các cấu hình khác.</a:t>
            </a: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Sử dụng công cụ như Wappalyzer: Xác định các công nghệ và framework mà ứng dụng đang sử dụng</a:t>
            </a:r>
            <a:r>
              <a:rPr lang="vi-VN" sz="2000" smtClean="0">
                <a:solidFill>
                  <a:schemeClr val="bg1"/>
                </a:solidFill>
                <a:latin typeface="+mj-lt"/>
              </a:rPr>
              <a:t>.</a:t>
            </a:r>
            <a:endParaRPr lang="vi-VN" sz="2000">
              <a:solidFill>
                <a:schemeClr val="bg1"/>
              </a:solidFill>
              <a:latin typeface="+mj-lt"/>
            </a:endParaRPr>
          </a:p>
        </p:txBody>
      </p:sp>
    </p:spTree>
    <p:extLst>
      <p:ext uri="{BB962C8B-B14F-4D97-AF65-F5344CB8AC3E}">
        <p14:creationId xmlns:p14="http://schemas.microsoft.com/office/powerpoint/2010/main" val="2074923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545263" y="448071"/>
            <a:ext cx="9539874" cy="753308"/>
          </a:xfrm>
          <a:prstGeom prst="rect">
            <a:avLst/>
          </a:prstGeom>
          <a:noFill/>
          <a:ln/>
        </p:spPr>
        <p:txBody>
          <a:bodyPr wrap="none" rtlCol="0" anchor="t"/>
          <a:lstStyle/>
          <a:p>
            <a:pPr algn="ctr"/>
            <a:r>
              <a:rPr lang="vi-VN" sz="3200" b="1" smtClean="0">
                <a:solidFill>
                  <a:srgbClr val="00B0F0"/>
                </a:solidFill>
                <a:latin typeface="+mj-lt"/>
              </a:rPr>
              <a:t>Thu thập thông tin</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954954" y="1479489"/>
            <a:ext cx="11366339" cy="5632311"/>
          </a:xfrm>
          <a:prstGeom prst="rect">
            <a:avLst/>
          </a:prstGeom>
          <a:noFill/>
        </p:spPr>
        <p:txBody>
          <a:bodyPr wrap="square" rtlCol="0">
            <a:spAutoFit/>
          </a:bodyPr>
          <a:lstStyle/>
          <a:p>
            <a:pPr algn="just">
              <a:spcBef>
                <a:spcPts val="600"/>
              </a:spcBef>
              <a:spcAft>
                <a:spcPts val="600"/>
              </a:spcAft>
            </a:pPr>
            <a:r>
              <a:rPr lang="vi-VN" sz="2000" b="1" smtClean="0">
                <a:solidFill>
                  <a:schemeClr val="bg1"/>
                </a:solidFill>
                <a:latin typeface="+mj-lt"/>
              </a:rPr>
              <a:t>3. </a:t>
            </a:r>
            <a:r>
              <a:rPr lang="vi-VN" sz="2000" b="1">
                <a:solidFill>
                  <a:schemeClr val="bg1"/>
                </a:solidFill>
                <a:latin typeface="+mj-lt"/>
              </a:rPr>
              <a:t>Thu Thập Thông Tin từ Các </a:t>
            </a:r>
            <a:r>
              <a:rPr lang="vi-VN" sz="2000" b="1" smtClean="0">
                <a:solidFill>
                  <a:schemeClr val="bg1"/>
                </a:solidFill>
                <a:latin typeface="+mj-lt"/>
              </a:rPr>
              <a:t>API</a:t>
            </a:r>
          </a:p>
          <a:p>
            <a:pPr algn="just">
              <a:spcBef>
                <a:spcPts val="600"/>
              </a:spcBef>
              <a:spcAft>
                <a:spcPts val="600"/>
              </a:spcAft>
            </a:pP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Tài liệu API: Xem xét tài liệu API (nếu có) để hiểu cách API hoạt động, các điểm cuối (endpoints), và các tham số.</a:t>
            </a: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Thử nghiệm API Endpoints: Sử dụng các công cụ như Postman hoặc Burp Suite để kiểm tra các API endpoints, tìm kiếm các lỗ hổng và các điểm yếu</a:t>
            </a:r>
            <a:r>
              <a:rPr lang="vi-VN" sz="2000" smtClean="0">
                <a:solidFill>
                  <a:schemeClr val="bg1"/>
                </a:solidFill>
                <a:latin typeface="+mj-lt"/>
              </a:rPr>
              <a:t>.</a:t>
            </a:r>
          </a:p>
          <a:p>
            <a:pPr algn="just">
              <a:spcBef>
                <a:spcPts val="600"/>
              </a:spcBef>
              <a:spcAft>
                <a:spcPts val="600"/>
              </a:spcAft>
            </a:pPr>
            <a:endParaRPr lang="vi-VN" sz="2000">
              <a:solidFill>
                <a:schemeClr val="bg1"/>
              </a:solidFill>
              <a:latin typeface="+mj-lt"/>
            </a:endParaRPr>
          </a:p>
          <a:p>
            <a:pPr algn="just">
              <a:spcBef>
                <a:spcPts val="600"/>
              </a:spcBef>
              <a:spcAft>
                <a:spcPts val="600"/>
              </a:spcAft>
            </a:pPr>
            <a:r>
              <a:rPr lang="vi-VN" sz="2000" b="1" smtClean="0">
                <a:solidFill>
                  <a:schemeClr val="bg1"/>
                </a:solidFill>
                <a:latin typeface="+mj-lt"/>
              </a:rPr>
              <a:t>4. </a:t>
            </a:r>
            <a:r>
              <a:rPr lang="vi-VN" sz="2000" b="1">
                <a:solidFill>
                  <a:schemeClr val="bg1"/>
                </a:solidFill>
                <a:latin typeface="+mj-lt"/>
              </a:rPr>
              <a:t>Phân Tích Mạng Xã Hội và Các Nguồn </a:t>
            </a:r>
            <a:r>
              <a:rPr lang="vi-VN" sz="2000" b="1" smtClean="0">
                <a:solidFill>
                  <a:schemeClr val="bg1"/>
                </a:solidFill>
                <a:latin typeface="+mj-lt"/>
              </a:rPr>
              <a:t>Khác</a:t>
            </a:r>
          </a:p>
          <a:p>
            <a:pPr algn="just">
              <a:spcBef>
                <a:spcPts val="600"/>
              </a:spcBef>
              <a:spcAft>
                <a:spcPts val="600"/>
              </a:spcAft>
            </a:pPr>
            <a:endParaRPr lang="vi-VN" sz="2000" b="1">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Kiểm Tra Mạng Xã Hội: Tìm kiếm các tài khoản của tổ chức trên mạng xã hội để thu thập thông tin thêm về ứng dụng và tổ chức. Các mạng xã hội như LinkedIn, Twitter, và Facebook có thể cung cấp thông tin về nhân sự và các hoạt động của tổ chức.</a:t>
            </a: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Tìm kiếm Các Bài Viết và Tin Tức: Tìm kiếm các bài viết, blog, và tin tức liên quan đến tổ chức và ứng dụng để tìm hiểu về các sự kiện bảo mật, thông báo, hoặc các vấn đề liên quan</a:t>
            </a:r>
            <a:r>
              <a:rPr lang="vi-VN" sz="2000" smtClean="0">
                <a:solidFill>
                  <a:schemeClr val="bg1"/>
                </a:solidFill>
                <a:latin typeface="+mj-lt"/>
              </a:rPr>
              <a:t>.</a:t>
            </a:r>
            <a:endParaRPr lang="vi-VN" sz="2000">
              <a:solidFill>
                <a:schemeClr val="bg1"/>
              </a:solidFill>
              <a:latin typeface="+mj-lt"/>
            </a:endParaRPr>
          </a:p>
        </p:txBody>
      </p:sp>
    </p:spTree>
    <p:extLst>
      <p:ext uri="{BB962C8B-B14F-4D97-AF65-F5344CB8AC3E}">
        <p14:creationId xmlns:p14="http://schemas.microsoft.com/office/powerpoint/2010/main" val="4203529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1201379"/>
            <a:ext cx="9539874" cy="753308"/>
          </a:xfrm>
          <a:prstGeom prst="rect">
            <a:avLst/>
          </a:prstGeom>
          <a:noFill/>
          <a:ln/>
        </p:spPr>
        <p:txBody>
          <a:bodyPr wrap="none" rtlCol="0" anchor="t"/>
          <a:lstStyle/>
          <a:p>
            <a:pPr algn="ctr"/>
            <a:r>
              <a:rPr lang="vi-VN" sz="3200" b="1" smtClean="0">
                <a:solidFill>
                  <a:srgbClr val="00B0F0"/>
                </a:solidFill>
                <a:latin typeface="+mj-lt"/>
              </a:rPr>
              <a:t>II. Rà quét Lỗ hổng</a:t>
            </a:r>
            <a:endParaRPr lang="en-US" sz="3000" b="1" dirty="0">
              <a:solidFill>
                <a:srgbClr val="00B0F0"/>
              </a:solidFill>
              <a:latin typeface="+mj-lt"/>
              <a:cs typeface="Times New Roman" panose="02020603050405020304" pitchFamily="18" charset="0"/>
            </a:endParaRPr>
          </a:p>
        </p:txBody>
      </p:sp>
      <p:pic>
        <p:nvPicPr>
          <p:cNvPr id="3078" name="Picture 6" descr="Penetration Testing Services | External Testing UK T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742" y="2218895"/>
            <a:ext cx="9259803" cy="554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7402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545263" y="448071"/>
            <a:ext cx="9539874" cy="753308"/>
          </a:xfrm>
          <a:prstGeom prst="rect">
            <a:avLst/>
          </a:prstGeom>
          <a:noFill/>
          <a:ln/>
        </p:spPr>
        <p:txBody>
          <a:bodyPr wrap="none" rtlCol="0" anchor="t"/>
          <a:lstStyle/>
          <a:p>
            <a:pPr algn="ctr"/>
            <a:r>
              <a:rPr lang="vi-VN" sz="3200" b="1" smtClean="0">
                <a:solidFill>
                  <a:srgbClr val="00B0F0"/>
                </a:solidFill>
                <a:latin typeface="+mj-lt"/>
              </a:rPr>
              <a:t>Thu thập thông tin</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873931" y="1329018"/>
            <a:ext cx="11366339" cy="6401753"/>
          </a:xfrm>
          <a:prstGeom prst="rect">
            <a:avLst/>
          </a:prstGeom>
          <a:noFill/>
        </p:spPr>
        <p:txBody>
          <a:bodyPr wrap="square" rtlCol="0">
            <a:spAutoFit/>
          </a:bodyPr>
          <a:lstStyle/>
          <a:p>
            <a:pPr algn="just">
              <a:spcBef>
                <a:spcPts val="600"/>
              </a:spcBef>
              <a:spcAft>
                <a:spcPts val="600"/>
              </a:spcAft>
            </a:pPr>
            <a:r>
              <a:rPr lang="vi-VN" sz="2500" b="1" smtClean="0">
                <a:solidFill>
                  <a:schemeClr val="bg1"/>
                </a:solidFill>
                <a:latin typeface="+mj-lt"/>
              </a:rPr>
              <a:t>Quét Ứng Dụng Web</a:t>
            </a:r>
          </a:p>
          <a:p>
            <a:pPr algn="just">
              <a:spcBef>
                <a:spcPts val="600"/>
              </a:spcBef>
              <a:spcAft>
                <a:spcPts val="600"/>
              </a:spcAft>
            </a:pPr>
            <a:endParaRPr lang="vi-VN" sz="2500" b="1">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smtClean="0">
                <a:solidFill>
                  <a:schemeClr val="bg1"/>
                </a:solidFill>
                <a:latin typeface="+mj-lt"/>
              </a:rPr>
              <a:t>Quét </a:t>
            </a:r>
            <a:r>
              <a:rPr lang="vi-VN" sz="2000">
                <a:solidFill>
                  <a:schemeClr val="bg1"/>
                </a:solidFill>
                <a:latin typeface="+mj-lt"/>
              </a:rPr>
              <a:t>Các Điểm Vào (Entry Points): Xác định và quét các điểm vào chính của ứng dụng, bao gồm các URL, form đầu vào, và các API endpoints</a:t>
            </a:r>
            <a:r>
              <a:rPr lang="vi-VN" sz="2000" smtClean="0">
                <a:solidFill>
                  <a:schemeClr val="bg1"/>
                </a:solidFill>
                <a:latin typeface="+mj-lt"/>
              </a:rPr>
              <a:t>.</a:t>
            </a:r>
          </a:p>
          <a:p>
            <a:pPr marL="342900" indent="-342900" algn="just">
              <a:spcBef>
                <a:spcPts val="600"/>
              </a:spcBef>
              <a:spcAft>
                <a:spcPts val="600"/>
              </a:spcAft>
              <a:buFont typeface="Wingdings" panose="05000000000000000000" pitchFamily="2" charset="2"/>
              <a:buChar char="Ø"/>
            </a:pPr>
            <a:endParaRPr lang="vi-VN" sz="2000">
              <a:solidFill>
                <a:schemeClr val="bg1"/>
              </a:solidFill>
              <a:latin typeface="+mj-lt"/>
            </a:endParaRPr>
          </a:p>
          <a:p>
            <a:pPr algn="just">
              <a:spcBef>
                <a:spcPts val="600"/>
              </a:spcBef>
              <a:spcAft>
                <a:spcPts val="600"/>
              </a:spcAft>
            </a:pPr>
            <a:r>
              <a:rPr lang="vi-VN" sz="2500" b="1" smtClean="0">
                <a:solidFill>
                  <a:schemeClr val="bg1"/>
                </a:solidFill>
                <a:latin typeface="+mj-lt"/>
              </a:rPr>
              <a:t>Sử Dụng </a:t>
            </a:r>
            <a:r>
              <a:rPr lang="vi-VN" sz="2500" b="1">
                <a:solidFill>
                  <a:schemeClr val="bg1"/>
                </a:solidFill>
                <a:latin typeface="+mj-lt"/>
              </a:rPr>
              <a:t>Công Cụ Quét</a:t>
            </a:r>
            <a:r>
              <a:rPr lang="vi-VN" sz="2500" b="1" smtClean="0">
                <a:solidFill>
                  <a:schemeClr val="bg1"/>
                </a:solidFill>
                <a:latin typeface="+mj-lt"/>
              </a:rPr>
              <a:t>:</a:t>
            </a:r>
          </a:p>
          <a:p>
            <a:pPr algn="just">
              <a:spcBef>
                <a:spcPts val="600"/>
              </a:spcBef>
              <a:spcAft>
                <a:spcPts val="600"/>
              </a:spcAft>
            </a:pPr>
            <a:endParaRPr lang="vi-VN" sz="2500" b="1" i="1">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Burp Suite: Cấu hình và sử dụng Burp Suite để quét các điểm vào của ứng dụng. Bạn có thể sử dụng tính năng "Scanner" để phát hiện các lỗ hổng như SQL Injection, Cross-Site Scripting (XSS), và các vấn đề bảo mật khác.</a:t>
            </a: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OWASP ZAP: Sử dụng OWASP ZAP để quét ứng dụng web. Bạn có thể cấu hình các phương pháp quét, chọn các loại lỗ hổng cần kiểm tra, và theo dõi các phát hiện trong thời gian thực</a:t>
            </a:r>
            <a:r>
              <a:rPr lang="vi-VN" sz="2000" smtClean="0">
                <a:solidFill>
                  <a:schemeClr val="bg1"/>
                </a:solidFill>
                <a:latin typeface="+mj-lt"/>
              </a:rPr>
              <a:t>.</a:t>
            </a:r>
          </a:p>
          <a:p>
            <a:pPr marL="342900" indent="-342900" algn="just">
              <a:spcBef>
                <a:spcPts val="600"/>
              </a:spcBef>
              <a:spcAft>
                <a:spcPts val="600"/>
              </a:spcAft>
              <a:buFont typeface="Wingdings" panose="05000000000000000000" pitchFamily="2" charset="2"/>
              <a:buChar char="Ø"/>
            </a:pPr>
            <a:r>
              <a:rPr lang="vi-VN" sz="2000" smtClean="0">
                <a:solidFill>
                  <a:schemeClr val="bg1"/>
                </a:solidFill>
                <a:latin typeface="+mj-lt"/>
              </a:rPr>
              <a:t>ACUNETIX: Công cụ quét lỗ hổng mạnh mẽ.</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Thực Hiện Quét Tự Động: Chạy quét tự động để phát hiện các lỗ hổng bảo mật. Công cụ quét sẽ kiểm tra các điểm vào và phân tích các phản hồi để phát hiện các vấn đề bảo mật tiềm ẩn.</a:t>
            </a:r>
          </a:p>
        </p:txBody>
      </p:sp>
    </p:spTree>
    <p:extLst>
      <p:ext uri="{BB962C8B-B14F-4D97-AF65-F5344CB8AC3E}">
        <p14:creationId xmlns:p14="http://schemas.microsoft.com/office/powerpoint/2010/main" val="42826221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1201379"/>
            <a:ext cx="9539874" cy="753308"/>
          </a:xfrm>
          <a:prstGeom prst="rect">
            <a:avLst/>
          </a:prstGeom>
          <a:noFill/>
          <a:ln/>
        </p:spPr>
        <p:txBody>
          <a:bodyPr wrap="none" rtlCol="0" anchor="t"/>
          <a:lstStyle/>
          <a:p>
            <a:pPr algn="ctr"/>
            <a:r>
              <a:rPr lang="vi-VN" sz="3200" b="1" smtClean="0">
                <a:solidFill>
                  <a:srgbClr val="00B0F0"/>
                </a:solidFill>
                <a:latin typeface="+mj-lt"/>
              </a:rPr>
              <a:t>III. Thực </a:t>
            </a:r>
            <a:r>
              <a:rPr lang="vi-VN" sz="3200" b="1">
                <a:solidFill>
                  <a:srgbClr val="00B0F0"/>
                </a:solidFill>
                <a:latin typeface="+mj-lt"/>
              </a:rPr>
              <a:t>hiện Kiểm tra</a:t>
            </a:r>
            <a:endParaRPr lang="en-US" sz="3000" b="1" dirty="0">
              <a:solidFill>
                <a:srgbClr val="00B0F0"/>
              </a:solidFill>
              <a:latin typeface="+mj-lt"/>
              <a:cs typeface="Times New Roman" panose="02020603050405020304" pitchFamily="18" charset="0"/>
            </a:endParaRPr>
          </a:p>
        </p:txBody>
      </p:sp>
      <p:pic>
        <p:nvPicPr>
          <p:cNvPr id="3078" name="Picture 6" descr="Penetration Testing Services | External Testing UK T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742" y="2218895"/>
            <a:ext cx="9259803" cy="554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2343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1201379"/>
            <a:ext cx="9539874" cy="753308"/>
          </a:xfrm>
          <a:prstGeom prst="rect">
            <a:avLst/>
          </a:prstGeom>
          <a:noFill/>
          <a:ln/>
        </p:spPr>
        <p:txBody>
          <a:bodyPr wrap="none" rtlCol="0" anchor="t"/>
          <a:lstStyle/>
          <a:p>
            <a:pPr algn="ctr"/>
            <a:r>
              <a:rPr lang="vi-VN" sz="3200" b="1">
                <a:solidFill>
                  <a:srgbClr val="00B0F0"/>
                </a:solidFill>
                <a:latin typeface="+mj-lt"/>
              </a:rPr>
              <a:t>Thực hiện Kiểm tra</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943378" y="2523599"/>
            <a:ext cx="11366339" cy="4324261"/>
          </a:xfrm>
          <a:prstGeom prst="rect">
            <a:avLst/>
          </a:prstGeom>
          <a:noFill/>
        </p:spPr>
        <p:txBody>
          <a:bodyPr wrap="square" rtlCol="0">
            <a:spAutoFit/>
          </a:bodyPr>
          <a:lstStyle/>
          <a:p>
            <a:pPr algn="just">
              <a:spcBef>
                <a:spcPts val="600"/>
              </a:spcBef>
              <a:spcAft>
                <a:spcPts val="600"/>
              </a:spcAft>
            </a:pPr>
            <a:r>
              <a:rPr lang="vi-VN" sz="2500" b="1">
                <a:solidFill>
                  <a:srgbClr val="00B0F0"/>
                </a:solidFill>
                <a:latin typeface="+mj-lt"/>
              </a:rPr>
              <a:t>1. Kiểm tra Bảo mật Thụ động</a:t>
            </a: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Phân tích Mã nguồn: Xem xét mã nguồn của ứng dụng để tìm các lỗi lập trình phổ biến như SQL Injection, Cross-Site Scripting (XSS), và lỗi bảo mật khác. Nếu bạn có quyền truy cập vào mã nguồn, hãy sử dụng công cụ phân tích mã tự động hoặc phân tích mã thủ công.</a:t>
            </a:r>
          </a:p>
          <a:p>
            <a:pPr marL="342900" indent="-342900" algn="just">
              <a:spcBef>
                <a:spcPts val="600"/>
              </a:spcBef>
              <a:spcAft>
                <a:spcPts val="600"/>
              </a:spcAft>
              <a:buFont typeface="Wingdings" panose="05000000000000000000" pitchFamily="2" charset="2"/>
              <a:buChar char="Ø"/>
            </a:pP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smtClean="0">
                <a:solidFill>
                  <a:schemeClr val="bg1"/>
                </a:solidFill>
                <a:latin typeface="+mj-lt"/>
              </a:rPr>
              <a:t>Cấu hình </a:t>
            </a:r>
            <a:r>
              <a:rPr lang="vi-VN" sz="2000">
                <a:solidFill>
                  <a:schemeClr val="bg1"/>
                </a:solidFill>
                <a:latin typeface="+mj-lt"/>
              </a:rPr>
              <a:t>Máy chủ và Phần mềm: Kiểm tra các cấu hình của máy chủ web (Apache, Nginx, IIS, etc.), cơ sở dữ liệu, và các phần mềm liên quan để đảm bảo rằng chúng được cấu hình đúng cách và không có lỗ hổng bảo mật. Xem xét các tệp cấu hình để đảm bảo các cài đặt bảo mật phù hợp.</a:t>
            </a:r>
          </a:p>
          <a:p>
            <a:pPr marL="342900" indent="-342900" algn="just">
              <a:spcBef>
                <a:spcPts val="600"/>
              </a:spcBef>
              <a:spcAft>
                <a:spcPts val="600"/>
              </a:spcAft>
              <a:buFont typeface="Wingdings" panose="05000000000000000000" pitchFamily="2" charset="2"/>
              <a:buChar char="Ø"/>
            </a:pP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Kiểm tra </a:t>
            </a:r>
            <a:r>
              <a:rPr lang="vi-VN" sz="2000" smtClean="0">
                <a:solidFill>
                  <a:schemeClr val="bg1"/>
                </a:solidFill>
                <a:latin typeface="+mj-lt"/>
              </a:rPr>
              <a:t>các tệp tài liệu về Ứng dụng : Kiểm tra xem </a:t>
            </a:r>
            <a:r>
              <a:rPr lang="vi-VN" sz="2000">
                <a:solidFill>
                  <a:schemeClr val="bg1"/>
                </a:solidFill>
                <a:latin typeface="+mj-lt"/>
              </a:rPr>
              <a:t>các tài liệu bảo mật </a:t>
            </a:r>
            <a:r>
              <a:rPr lang="vi-VN" sz="2000" smtClean="0">
                <a:solidFill>
                  <a:schemeClr val="bg1"/>
                </a:solidFill>
                <a:latin typeface="+mj-lt"/>
              </a:rPr>
              <a:t>, file hướng dẫn sử dụng của </a:t>
            </a:r>
            <a:r>
              <a:rPr lang="vi-VN" sz="2000">
                <a:solidFill>
                  <a:schemeClr val="bg1"/>
                </a:solidFill>
                <a:latin typeface="+mj-lt"/>
              </a:rPr>
              <a:t>ứng dụng </a:t>
            </a:r>
            <a:r>
              <a:rPr lang="vi-VN" sz="2000" smtClean="0">
                <a:solidFill>
                  <a:schemeClr val="bg1"/>
                </a:solidFill>
                <a:latin typeface="+mj-lt"/>
              </a:rPr>
              <a:t>có public hay có thông tin gì lộ lọt không.</a:t>
            </a:r>
            <a:endParaRPr lang="vi-VN" sz="2000">
              <a:solidFill>
                <a:schemeClr val="bg1"/>
              </a:solidFill>
              <a:latin typeface="+mj-lt"/>
            </a:endParaRPr>
          </a:p>
        </p:txBody>
      </p:sp>
    </p:spTree>
    <p:extLst>
      <p:ext uri="{BB962C8B-B14F-4D97-AF65-F5344CB8AC3E}">
        <p14:creationId xmlns:p14="http://schemas.microsoft.com/office/powerpoint/2010/main" val="36150956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1201379"/>
            <a:ext cx="9539874" cy="753308"/>
          </a:xfrm>
          <a:prstGeom prst="rect">
            <a:avLst/>
          </a:prstGeom>
          <a:noFill/>
          <a:ln/>
        </p:spPr>
        <p:txBody>
          <a:bodyPr wrap="none" rtlCol="0" anchor="t"/>
          <a:lstStyle/>
          <a:p>
            <a:pPr algn="ctr"/>
            <a:r>
              <a:rPr lang="vi-VN" sz="3200" b="1">
                <a:solidFill>
                  <a:srgbClr val="00B0F0"/>
                </a:solidFill>
                <a:latin typeface="+mj-lt"/>
              </a:rPr>
              <a:t>Thực hiện Kiểm tra</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943378" y="2523599"/>
            <a:ext cx="11366339" cy="4324261"/>
          </a:xfrm>
          <a:prstGeom prst="rect">
            <a:avLst/>
          </a:prstGeom>
          <a:noFill/>
        </p:spPr>
        <p:txBody>
          <a:bodyPr wrap="square" rtlCol="0">
            <a:spAutoFit/>
          </a:bodyPr>
          <a:lstStyle/>
          <a:p>
            <a:pPr algn="just">
              <a:spcBef>
                <a:spcPts val="600"/>
              </a:spcBef>
              <a:spcAft>
                <a:spcPts val="600"/>
              </a:spcAft>
            </a:pPr>
            <a:r>
              <a:rPr lang="vi-VN" sz="2500" b="1" smtClean="0">
                <a:solidFill>
                  <a:srgbClr val="00B0F0"/>
                </a:solidFill>
                <a:latin typeface="+mj-lt"/>
              </a:rPr>
              <a:t>2. Kiểm </a:t>
            </a:r>
            <a:r>
              <a:rPr lang="vi-VN" sz="2500" b="1">
                <a:solidFill>
                  <a:srgbClr val="00B0F0"/>
                </a:solidFill>
                <a:latin typeface="+mj-lt"/>
              </a:rPr>
              <a:t>tra Bảo mật Chủ </a:t>
            </a:r>
            <a:r>
              <a:rPr lang="vi-VN" sz="2500" b="1" smtClean="0">
                <a:solidFill>
                  <a:srgbClr val="00B0F0"/>
                </a:solidFill>
                <a:latin typeface="+mj-lt"/>
              </a:rPr>
              <a:t>động</a:t>
            </a:r>
            <a:endParaRPr lang="vi-VN" sz="2500" b="1">
              <a:solidFill>
                <a:srgbClr val="00B0F0"/>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Thu thập thông tin: Xác định các điểm đầu vào của ứng dụng như URL, form, API endpoints, và các tài nguyên khác. Sử dụng công cụ thu thập thông tin như Nmap hoặc Recon-ng</a:t>
            </a:r>
            <a:r>
              <a:rPr lang="vi-VN" sz="2000" smtClean="0">
                <a:solidFill>
                  <a:schemeClr val="bg1"/>
                </a:solidFill>
                <a:latin typeface="+mj-lt"/>
              </a:rPr>
              <a:t>.</a:t>
            </a:r>
          </a:p>
          <a:p>
            <a:pPr marL="342900" indent="-342900" algn="just">
              <a:spcBef>
                <a:spcPts val="600"/>
              </a:spcBef>
              <a:spcAft>
                <a:spcPts val="600"/>
              </a:spcAft>
              <a:buFont typeface="Wingdings" panose="05000000000000000000" pitchFamily="2" charset="2"/>
              <a:buChar char="Ø"/>
            </a:pP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Quét lỗ hổng: Sử dụng các công cụ quét lỗ hổng như Burp Suite, OWASP ZAP, hoặc Nessus để tìm các lỗ hổng bảo mật phổ biến như SQL Injection, XSS, Cross-Site Request Forgery (CSRF), và các vấn đề cấu hình bảo mật.</a:t>
            </a:r>
          </a:p>
          <a:p>
            <a:pPr marL="342900" indent="-342900" algn="just">
              <a:spcBef>
                <a:spcPts val="600"/>
              </a:spcBef>
              <a:spcAft>
                <a:spcPts val="600"/>
              </a:spcAft>
              <a:buFont typeface="Wingdings" panose="05000000000000000000" pitchFamily="2" charset="2"/>
              <a:buChar char="Ø"/>
            </a:pP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Thực hiện Tấn công Mô phỏng: Thực hiện các cuộc tấn công giả lập để kiểm tra khả năng bảo vệ của ứng dụng. Ví dụ: thử nghiệm các cuộc tấn công SQL Injection bằng cách nhập các chuỗi đặc biệt vào các form đầu vào hoặc URL để xem liệu ứng dụng có xử lý chúng một cách an toàn không.</a:t>
            </a:r>
          </a:p>
        </p:txBody>
      </p:sp>
    </p:spTree>
    <p:extLst>
      <p:ext uri="{BB962C8B-B14F-4D97-AF65-F5344CB8AC3E}">
        <p14:creationId xmlns:p14="http://schemas.microsoft.com/office/powerpoint/2010/main" val="4233966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1201379"/>
            <a:ext cx="9539874" cy="753308"/>
          </a:xfrm>
          <a:prstGeom prst="rect">
            <a:avLst/>
          </a:prstGeom>
          <a:noFill/>
          <a:ln/>
        </p:spPr>
        <p:txBody>
          <a:bodyPr wrap="none" rtlCol="0" anchor="t"/>
          <a:lstStyle/>
          <a:p>
            <a:pPr algn="ctr"/>
            <a:r>
              <a:rPr lang="vi-VN" sz="3200" b="1">
                <a:solidFill>
                  <a:srgbClr val="00B0F0"/>
                </a:solidFill>
                <a:latin typeface="+mj-lt"/>
              </a:rPr>
              <a:t>Thực hiện Kiểm tra</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943378" y="2523599"/>
            <a:ext cx="11366339" cy="4555093"/>
          </a:xfrm>
          <a:prstGeom prst="rect">
            <a:avLst/>
          </a:prstGeom>
          <a:noFill/>
        </p:spPr>
        <p:txBody>
          <a:bodyPr wrap="square" rtlCol="0">
            <a:spAutoFit/>
          </a:bodyPr>
          <a:lstStyle/>
          <a:p>
            <a:pPr algn="just">
              <a:spcBef>
                <a:spcPts val="600"/>
              </a:spcBef>
              <a:spcAft>
                <a:spcPts val="600"/>
              </a:spcAft>
            </a:pPr>
            <a:r>
              <a:rPr lang="vi-VN" sz="2500" b="1" smtClean="0">
                <a:solidFill>
                  <a:srgbClr val="00B0F0"/>
                </a:solidFill>
                <a:latin typeface="+mj-lt"/>
              </a:rPr>
              <a:t>2. Kiểm </a:t>
            </a:r>
            <a:r>
              <a:rPr lang="vi-VN" sz="2500" b="1">
                <a:solidFill>
                  <a:srgbClr val="00B0F0"/>
                </a:solidFill>
                <a:latin typeface="+mj-lt"/>
              </a:rPr>
              <a:t>tra Bảo mật Chủ </a:t>
            </a:r>
            <a:r>
              <a:rPr lang="vi-VN" sz="2500" b="1" smtClean="0">
                <a:solidFill>
                  <a:srgbClr val="00B0F0"/>
                </a:solidFill>
                <a:latin typeface="+mj-lt"/>
              </a:rPr>
              <a:t>động (tt)</a:t>
            </a:r>
            <a:endParaRPr lang="vi-VN" sz="2500" b="1">
              <a:solidFill>
                <a:srgbClr val="00B0F0"/>
              </a:solidFill>
              <a:latin typeface="+mj-lt"/>
            </a:endParaRPr>
          </a:p>
          <a:p>
            <a:pPr marL="342900" indent="-342900" algn="just">
              <a:spcBef>
                <a:spcPts val="600"/>
              </a:spcBef>
              <a:spcAft>
                <a:spcPts val="600"/>
              </a:spcAft>
              <a:buFont typeface="Wingdings" panose="05000000000000000000" pitchFamily="2" charset="2"/>
              <a:buChar char="ü"/>
            </a:pPr>
            <a:r>
              <a:rPr lang="vi-VN" sz="2500">
                <a:solidFill>
                  <a:schemeClr val="bg1"/>
                </a:solidFill>
                <a:latin typeface="+mj-lt"/>
              </a:rPr>
              <a:t>Kiểm tra Xác thực và Phân </a:t>
            </a:r>
            <a:r>
              <a:rPr lang="vi-VN" sz="2500" smtClean="0">
                <a:solidFill>
                  <a:schemeClr val="bg1"/>
                </a:solidFill>
                <a:latin typeface="+mj-lt"/>
              </a:rPr>
              <a:t>quyền</a:t>
            </a:r>
            <a:endParaRPr lang="vi-VN" sz="25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Xác thực Người dùng: Kiểm tra các cơ chế xác thực người dùng như đăng nhập và đăng ký để đảm bảo rằng chúng hoạt động đúng và không cho phép truy cập trái phép.</a:t>
            </a:r>
          </a:p>
          <a:p>
            <a:pPr marL="342900" indent="-342900" algn="just">
              <a:spcBef>
                <a:spcPts val="600"/>
              </a:spcBef>
              <a:spcAft>
                <a:spcPts val="600"/>
              </a:spcAft>
              <a:buFont typeface="Wingdings" panose="05000000000000000000" pitchFamily="2" charset="2"/>
              <a:buChar char="Ø"/>
            </a:pP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Quản lý Phiên: Đánh giá cách ứng dụng quản lý các phiên người dùng (sessions), kiểm tra các cơ chế bảo mật của cookies và tokens để đảm bảo rằng chúng không bị tấn công.</a:t>
            </a:r>
          </a:p>
          <a:p>
            <a:pPr marL="342900" indent="-342900" algn="just">
              <a:spcBef>
                <a:spcPts val="600"/>
              </a:spcBef>
              <a:spcAft>
                <a:spcPts val="600"/>
              </a:spcAft>
              <a:buFont typeface="Wingdings" panose="05000000000000000000" pitchFamily="2" charset="2"/>
              <a:buChar char="Ø"/>
            </a:pP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Phân quyền và Truy cập: Xác minh rằng các cơ chế phân quyền hoạt động đúng, đảm bảo rằng người dùng chỉ có thể truy cập vào các tài nguyên mà họ được phép. Kiểm tra các quyền và phân quyền của người dùng để đảm bảo không có quyền truy cập không mong muốn.</a:t>
            </a:r>
          </a:p>
        </p:txBody>
      </p:sp>
    </p:spTree>
    <p:extLst>
      <p:ext uri="{BB962C8B-B14F-4D97-AF65-F5344CB8AC3E}">
        <p14:creationId xmlns:p14="http://schemas.microsoft.com/office/powerpoint/2010/main" val="3553852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1201379"/>
            <a:ext cx="9539874" cy="753308"/>
          </a:xfrm>
          <a:prstGeom prst="rect">
            <a:avLst/>
          </a:prstGeom>
          <a:noFill/>
          <a:ln/>
        </p:spPr>
        <p:txBody>
          <a:bodyPr wrap="none" rtlCol="0" anchor="t"/>
          <a:lstStyle/>
          <a:p>
            <a:pPr algn="ctr"/>
            <a:r>
              <a:rPr lang="vi-VN" sz="3200" b="1">
                <a:solidFill>
                  <a:srgbClr val="00B0F0"/>
                </a:solidFill>
                <a:latin typeface="+mj-lt"/>
              </a:rPr>
              <a:t>Thực hiện Kiểm tra</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943378" y="2523599"/>
            <a:ext cx="11366339" cy="2554545"/>
          </a:xfrm>
          <a:prstGeom prst="rect">
            <a:avLst/>
          </a:prstGeom>
          <a:noFill/>
        </p:spPr>
        <p:txBody>
          <a:bodyPr wrap="square" rtlCol="0">
            <a:spAutoFit/>
          </a:bodyPr>
          <a:lstStyle/>
          <a:p>
            <a:pPr algn="just">
              <a:spcBef>
                <a:spcPts val="600"/>
              </a:spcBef>
              <a:spcAft>
                <a:spcPts val="600"/>
              </a:spcAft>
            </a:pPr>
            <a:r>
              <a:rPr lang="vi-VN" sz="2500" b="1" smtClean="0">
                <a:solidFill>
                  <a:srgbClr val="00B0F0"/>
                </a:solidFill>
                <a:latin typeface="+mj-lt"/>
              </a:rPr>
              <a:t>2. Kiểm </a:t>
            </a:r>
            <a:r>
              <a:rPr lang="vi-VN" sz="2500" b="1">
                <a:solidFill>
                  <a:srgbClr val="00B0F0"/>
                </a:solidFill>
                <a:latin typeface="+mj-lt"/>
              </a:rPr>
              <a:t>tra Bảo mật Chủ </a:t>
            </a:r>
            <a:r>
              <a:rPr lang="vi-VN" sz="2500" b="1" smtClean="0">
                <a:solidFill>
                  <a:srgbClr val="00B0F0"/>
                </a:solidFill>
                <a:latin typeface="+mj-lt"/>
              </a:rPr>
              <a:t>động (tt)</a:t>
            </a:r>
            <a:endParaRPr lang="vi-VN" sz="2500" b="1">
              <a:solidFill>
                <a:srgbClr val="00B0F0"/>
              </a:solidFill>
              <a:latin typeface="+mj-lt"/>
            </a:endParaRPr>
          </a:p>
          <a:p>
            <a:pPr marL="342900" indent="-342900" algn="just">
              <a:spcBef>
                <a:spcPts val="600"/>
              </a:spcBef>
              <a:spcAft>
                <a:spcPts val="600"/>
              </a:spcAft>
              <a:buFont typeface="Wingdings" panose="05000000000000000000" pitchFamily="2" charset="2"/>
              <a:buChar char="ü"/>
            </a:pPr>
            <a:r>
              <a:rPr lang="vi-VN" sz="2500" smtClean="0">
                <a:solidFill>
                  <a:schemeClr val="bg1"/>
                </a:solidFill>
                <a:latin typeface="+mj-lt"/>
              </a:rPr>
              <a:t>Đánh </a:t>
            </a:r>
            <a:r>
              <a:rPr lang="vi-VN" sz="2500">
                <a:solidFill>
                  <a:schemeClr val="bg1"/>
                </a:solidFill>
                <a:latin typeface="+mj-lt"/>
              </a:rPr>
              <a:t>giá API</a:t>
            </a:r>
            <a:r>
              <a:rPr lang="vi-VN" sz="2500" smtClean="0">
                <a:solidFill>
                  <a:schemeClr val="bg1"/>
                </a:solidFill>
                <a:latin typeface="+mj-lt"/>
              </a:rPr>
              <a:t>:</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Kiểm tra API Endpoints: Xác minh tính bảo mật của các API endpoints bằng cách thử nghiệm các kỹ thuật tấn công API phổ biến như Parameter Injection, Broken Authentication, và Insufficient Authorization</a:t>
            </a:r>
            <a:r>
              <a:rPr lang="vi-VN" sz="2000" smtClean="0">
                <a:solidFill>
                  <a:schemeClr val="bg1"/>
                </a:solidFill>
                <a:latin typeface="+mj-lt"/>
              </a:rPr>
              <a:t>.</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Kiểm tra Tài liệu API: Đảm bảo rằng tài liệu API đầy đủ và cung cấp hướng dẫn rõ ràng cho việc sử dụng API một cách an toàn</a:t>
            </a:r>
            <a:r>
              <a:rPr lang="vi-VN" sz="2000" smtClean="0">
                <a:solidFill>
                  <a:schemeClr val="bg1"/>
                </a:solidFill>
                <a:latin typeface="+mj-lt"/>
              </a:rPr>
              <a:t>.</a:t>
            </a:r>
            <a:endParaRPr lang="vi-VN" sz="2000">
              <a:solidFill>
                <a:schemeClr val="bg1"/>
              </a:solidFill>
              <a:latin typeface="+mj-lt"/>
            </a:endParaRPr>
          </a:p>
        </p:txBody>
      </p:sp>
    </p:spTree>
    <p:extLst>
      <p:ext uri="{BB962C8B-B14F-4D97-AF65-F5344CB8AC3E}">
        <p14:creationId xmlns:p14="http://schemas.microsoft.com/office/powerpoint/2010/main" val="1593296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1"/>
          <p:cNvSpPr/>
          <p:nvPr/>
        </p:nvSpPr>
        <p:spPr>
          <a:xfrm>
            <a:off x="886361" y="684738"/>
            <a:ext cx="7351752" cy="740688"/>
          </a:xfrm>
          <a:prstGeom prst="rect">
            <a:avLst/>
          </a:prstGeom>
          <a:noFill/>
          <a:ln/>
        </p:spPr>
        <p:txBody>
          <a:bodyPr wrap="none" rtlCol="0" anchor="t"/>
          <a:lstStyle/>
          <a:p>
            <a:pPr algn="ctr">
              <a:lnSpc>
                <a:spcPts val="5832"/>
              </a:lnSpc>
            </a:pPr>
            <a:r>
              <a:rPr lang="vi-VN" sz="3000" b="1" smtClean="0">
                <a:solidFill>
                  <a:srgbClr val="00B0F0"/>
                </a:solidFill>
                <a:latin typeface="+mj-lt"/>
                <a:ea typeface="Instrument Sans" pitchFamily="34" charset="-122"/>
              </a:rPr>
              <a:t>NỘI DUNG</a:t>
            </a:r>
            <a:endParaRPr lang="en-US" sz="3000" dirty="0">
              <a:solidFill>
                <a:srgbClr val="00B0F0"/>
              </a:solidFill>
              <a:latin typeface="+mj-lt"/>
            </a:endParaRPr>
          </a:p>
        </p:txBody>
      </p:sp>
      <p:sp>
        <p:nvSpPr>
          <p:cNvPr id="7" name="Shape 2"/>
          <p:cNvSpPr/>
          <p:nvPr/>
        </p:nvSpPr>
        <p:spPr>
          <a:xfrm>
            <a:off x="829508" y="2386251"/>
            <a:ext cx="533162" cy="533162"/>
          </a:xfrm>
          <a:prstGeom prst="roundRect">
            <a:avLst>
              <a:gd name="adj" fmla="val 20004"/>
            </a:avLst>
          </a:prstGeom>
          <a:solidFill>
            <a:srgbClr val="3C3C43"/>
          </a:solidFill>
          <a:ln w="7620">
            <a:solidFill>
              <a:srgbClr val="55555C"/>
            </a:solidFill>
            <a:prstDash val="solid"/>
          </a:ln>
        </p:spPr>
      </p:sp>
      <p:sp>
        <p:nvSpPr>
          <p:cNvPr id="8" name="Text 3"/>
          <p:cNvSpPr/>
          <p:nvPr/>
        </p:nvSpPr>
        <p:spPr>
          <a:xfrm>
            <a:off x="1027271" y="2475071"/>
            <a:ext cx="137636" cy="355521"/>
          </a:xfrm>
          <a:prstGeom prst="rect">
            <a:avLst/>
          </a:prstGeom>
          <a:noFill/>
          <a:ln/>
        </p:spPr>
        <p:txBody>
          <a:bodyPr wrap="none" rtlCol="0" anchor="t"/>
          <a:lstStyle/>
          <a:p>
            <a:pPr marL="0" indent="0" algn="ctr">
              <a:lnSpc>
                <a:spcPts val="2799"/>
              </a:lnSpc>
              <a:buNone/>
            </a:pPr>
            <a:r>
              <a:rPr lang="en-US" sz="2300" b="1" dirty="0">
                <a:solidFill>
                  <a:srgbClr val="CFD0D8"/>
                </a:solidFill>
                <a:latin typeface="Times New Roman" panose="02020603050405020304" pitchFamily="18" charset="0"/>
                <a:ea typeface="Instrument Sans" pitchFamily="34" charset="-122"/>
                <a:cs typeface="Times New Roman" panose="02020603050405020304" pitchFamily="18" charset="0"/>
              </a:rPr>
              <a:t>1</a:t>
            </a:r>
            <a:endParaRPr lang="en-US" sz="2300" dirty="0">
              <a:latin typeface="Times New Roman" panose="02020603050405020304" pitchFamily="18" charset="0"/>
              <a:cs typeface="Times New Roman" panose="02020603050405020304" pitchFamily="18" charset="0"/>
            </a:endParaRPr>
          </a:p>
        </p:txBody>
      </p:sp>
      <p:sp>
        <p:nvSpPr>
          <p:cNvPr id="9" name="Text 4"/>
          <p:cNvSpPr/>
          <p:nvPr/>
        </p:nvSpPr>
        <p:spPr>
          <a:xfrm>
            <a:off x="1599605" y="2386251"/>
            <a:ext cx="2962632" cy="370284"/>
          </a:xfrm>
          <a:prstGeom prst="rect">
            <a:avLst/>
          </a:prstGeom>
          <a:noFill/>
          <a:ln/>
        </p:spPr>
        <p:txBody>
          <a:bodyPr wrap="none" rtlCol="0" anchor="t"/>
          <a:lstStyle/>
          <a:p>
            <a:pPr>
              <a:lnSpc>
                <a:spcPts val="2916"/>
              </a:lnSpc>
            </a:pPr>
            <a:r>
              <a:rPr lang="vi-VN" sz="2300" b="1">
                <a:solidFill>
                  <a:srgbClr val="CFD0D8"/>
                </a:solidFill>
                <a:latin typeface="+mj-lt"/>
                <a:ea typeface="Instrument Sans" pitchFamily="34" charset="-122"/>
                <a:cs typeface="Instrument Sans" pitchFamily="34" charset="-120"/>
              </a:rPr>
              <a:t>Nguy cơ </a:t>
            </a:r>
            <a:r>
              <a:rPr lang="vi-VN" sz="2300" b="1" smtClean="0">
                <a:solidFill>
                  <a:srgbClr val="CFD0D8"/>
                </a:solidFill>
                <a:latin typeface="+mj-lt"/>
                <a:ea typeface="Instrument Sans" pitchFamily="34" charset="-122"/>
                <a:cs typeface="Instrument Sans" pitchFamily="34" charset="-120"/>
              </a:rPr>
              <a:t>mất an </a:t>
            </a:r>
            <a:r>
              <a:rPr lang="vi-VN" sz="2300" b="1">
                <a:solidFill>
                  <a:srgbClr val="CFD0D8"/>
                </a:solidFill>
                <a:latin typeface="+mj-lt"/>
                <a:ea typeface="Instrument Sans" pitchFamily="34" charset="-122"/>
                <a:cs typeface="Instrument Sans" pitchFamily="34" charset="-120"/>
              </a:rPr>
              <a:t>toàn thông tin đối với ứng dụng web</a:t>
            </a:r>
            <a:endParaRPr lang="en-US" sz="2300" dirty="0">
              <a:latin typeface="+mj-lt"/>
            </a:endParaRPr>
          </a:p>
        </p:txBody>
      </p:sp>
      <p:sp>
        <p:nvSpPr>
          <p:cNvPr id="11" name="Shape 6"/>
          <p:cNvSpPr/>
          <p:nvPr/>
        </p:nvSpPr>
        <p:spPr>
          <a:xfrm>
            <a:off x="829508" y="4160639"/>
            <a:ext cx="533162" cy="533162"/>
          </a:xfrm>
          <a:prstGeom prst="roundRect">
            <a:avLst>
              <a:gd name="adj" fmla="val 20004"/>
            </a:avLst>
          </a:prstGeom>
          <a:solidFill>
            <a:srgbClr val="3C3C43"/>
          </a:solidFill>
          <a:ln w="7620">
            <a:solidFill>
              <a:srgbClr val="55555C"/>
            </a:solidFill>
            <a:prstDash val="solid"/>
          </a:ln>
        </p:spPr>
      </p:sp>
      <p:sp>
        <p:nvSpPr>
          <p:cNvPr id="12" name="Text 7"/>
          <p:cNvSpPr/>
          <p:nvPr/>
        </p:nvSpPr>
        <p:spPr>
          <a:xfrm>
            <a:off x="997029" y="4249460"/>
            <a:ext cx="198001" cy="355521"/>
          </a:xfrm>
          <a:prstGeom prst="rect">
            <a:avLst/>
          </a:prstGeom>
          <a:noFill/>
          <a:ln/>
        </p:spPr>
        <p:txBody>
          <a:bodyPr wrap="none" rtlCol="0" anchor="t"/>
          <a:lstStyle/>
          <a:p>
            <a:pPr marL="0" indent="0" algn="ctr">
              <a:lnSpc>
                <a:spcPts val="2799"/>
              </a:lnSpc>
              <a:buNone/>
            </a:pPr>
            <a:r>
              <a:rPr lang="en-US" sz="2300" b="1" dirty="0">
                <a:solidFill>
                  <a:srgbClr val="CFD0D8"/>
                </a:solidFill>
                <a:latin typeface="Times New Roman" panose="02020603050405020304" pitchFamily="18" charset="0"/>
                <a:ea typeface="Instrument Sans" pitchFamily="34" charset="-122"/>
                <a:cs typeface="Times New Roman" panose="02020603050405020304" pitchFamily="18" charset="0"/>
              </a:rPr>
              <a:t>2</a:t>
            </a:r>
            <a:endParaRPr lang="en-US" sz="2300" dirty="0">
              <a:latin typeface="Times New Roman" panose="02020603050405020304" pitchFamily="18" charset="0"/>
              <a:cs typeface="Times New Roman" panose="02020603050405020304" pitchFamily="18" charset="0"/>
            </a:endParaRPr>
          </a:p>
        </p:txBody>
      </p:sp>
      <p:sp>
        <p:nvSpPr>
          <p:cNvPr id="13" name="Text 8"/>
          <p:cNvSpPr/>
          <p:nvPr/>
        </p:nvSpPr>
        <p:spPr>
          <a:xfrm>
            <a:off x="1599605" y="4160639"/>
            <a:ext cx="2997279" cy="370284"/>
          </a:xfrm>
          <a:prstGeom prst="rect">
            <a:avLst/>
          </a:prstGeom>
          <a:noFill/>
          <a:ln/>
        </p:spPr>
        <p:txBody>
          <a:bodyPr wrap="none" rtlCol="0" anchor="t"/>
          <a:lstStyle/>
          <a:p>
            <a:pPr>
              <a:lnSpc>
                <a:spcPts val="2916"/>
              </a:lnSpc>
            </a:pPr>
            <a:r>
              <a:rPr lang="en-US" sz="2300" b="1" smtClean="0">
                <a:solidFill>
                  <a:srgbClr val="CFD0D8"/>
                </a:solidFill>
                <a:latin typeface="Times New Roman" panose="02020603050405020304" pitchFamily="18" charset="0"/>
                <a:ea typeface="Instrument Sans" pitchFamily="34" charset="-122"/>
                <a:cs typeface="Times New Roman" panose="02020603050405020304" pitchFamily="18" charset="0"/>
              </a:rPr>
              <a:t>Đánh giá an toàn thông tin ứng dụng web</a:t>
            </a:r>
            <a:endParaRPr lang="en-US" sz="2300" dirty="0">
              <a:latin typeface="Times New Roman" panose="02020603050405020304" pitchFamily="18" charset="0"/>
              <a:cs typeface="Times New Roman" panose="02020603050405020304" pitchFamily="18" charset="0"/>
            </a:endParaRPr>
          </a:p>
        </p:txBody>
      </p:sp>
      <p:sp>
        <p:nvSpPr>
          <p:cNvPr id="15" name="Shape 10"/>
          <p:cNvSpPr/>
          <p:nvPr/>
        </p:nvSpPr>
        <p:spPr>
          <a:xfrm>
            <a:off x="829508" y="5935028"/>
            <a:ext cx="533162" cy="533162"/>
          </a:xfrm>
          <a:prstGeom prst="roundRect">
            <a:avLst>
              <a:gd name="adj" fmla="val 20004"/>
            </a:avLst>
          </a:prstGeom>
          <a:solidFill>
            <a:srgbClr val="3C3C43"/>
          </a:solidFill>
          <a:ln w="7620">
            <a:solidFill>
              <a:srgbClr val="55555C"/>
            </a:solidFill>
            <a:prstDash val="solid"/>
          </a:ln>
        </p:spPr>
      </p:sp>
      <p:sp>
        <p:nvSpPr>
          <p:cNvPr id="16" name="Text 11"/>
          <p:cNvSpPr/>
          <p:nvPr/>
        </p:nvSpPr>
        <p:spPr>
          <a:xfrm>
            <a:off x="993100" y="6023848"/>
            <a:ext cx="205859" cy="355521"/>
          </a:xfrm>
          <a:prstGeom prst="rect">
            <a:avLst/>
          </a:prstGeom>
          <a:noFill/>
          <a:ln/>
        </p:spPr>
        <p:txBody>
          <a:bodyPr wrap="none" rtlCol="0" anchor="t"/>
          <a:lstStyle/>
          <a:p>
            <a:pPr marL="0" indent="0" algn="ctr">
              <a:lnSpc>
                <a:spcPts val="2799"/>
              </a:lnSpc>
              <a:buNone/>
            </a:pPr>
            <a:r>
              <a:rPr lang="en-US" sz="2300" b="1" dirty="0">
                <a:solidFill>
                  <a:srgbClr val="CFD0D8"/>
                </a:solidFill>
                <a:latin typeface="Times New Roman" panose="02020603050405020304" pitchFamily="18" charset="0"/>
                <a:ea typeface="Instrument Sans" pitchFamily="34" charset="-122"/>
                <a:cs typeface="Times New Roman" panose="02020603050405020304" pitchFamily="18" charset="0"/>
              </a:rPr>
              <a:t>3</a:t>
            </a:r>
            <a:endParaRPr lang="en-US" sz="2300" dirty="0">
              <a:latin typeface="Times New Roman" panose="02020603050405020304" pitchFamily="18" charset="0"/>
              <a:cs typeface="Times New Roman" panose="02020603050405020304" pitchFamily="18" charset="0"/>
            </a:endParaRPr>
          </a:p>
        </p:txBody>
      </p:sp>
      <p:sp>
        <p:nvSpPr>
          <p:cNvPr id="17" name="Text 12"/>
          <p:cNvSpPr/>
          <p:nvPr/>
        </p:nvSpPr>
        <p:spPr>
          <a:xfrm>
            <a:off x="1599605" y="5935028"/>
            <a:ext cx="3629382" cy="370284"/>
          </a:xfrm>
          <a:prstGeom prst="rect">
            <a:avLst/>
          </a:prstGeom>
          <a:noFill/>
          <a:ln/>
        </p:spPr>
        <p:txBody>
          <a:bodyPr wrap="none" rtlCol="0" anchor="t"/>
          <a:lstStyle/>
          <a:p>
            <a:pPr>
              <a:lnSpc>
                <a:spcPts val="2916"/>
              </a:lnSpc>
            </a:pPr>
            <a:r>
              <a:rPr lang="en-US" sz="2300" b="1">
                <a:solidFill>
                  <a:srgbClr val="CFD0D8"/>
                </a:solidFill>
                <a:latin typeface="Times New Roman" panose="02020603050405020304" pitchFamily="18" charset="0"/>
                <a:ea typeface="Instrument Sans" pitchFamily="34" charset="-122"/>
                <a:cs typeface="Times New Roman" panose="02020603050405020304" pitchFamily="18" charset="0"/>
              </a:rPr>
              <a:t>Quy trình kiểm tra an toàn thông </a:t>
            </a:r>
            <a:r>
              <a:rPr lang="en-US" sz="2300" b="1" smtClean="0">
                <a:solidFill>
                  <a:srgbClr val="CFD0D8"/>
                </a:solidFill>
                <a:latin typeface="Times New Roman" panose="02020603050405020304" pitchFamily="18" charset="0"/>
                <a:ea typeface="Instrument Sans" pitchFamily="34" charset="-122"/>
                <a:cs typeface="Times New Roman" panose="02020603050405020304" pitchFamily="18" charset="0"/>
              </a:rPr>
              <a:t>tin </a:t>
            </a:r>
            <a:r>
              <a:rPr lang="en-US" sz="2300" b="1">
                <a:solidFill>
                  <a:srgbClr val="CFD0D8"/>
                </a:solidFill>
                <a:latin typeface="Times New Roman" panose="02020603050405020304" pitchFamily="18" charset="0"/>
                <a:ea typeface="Instrument Sans" pitchFamily="34" charset="-122"/>
                <a:cs typeface="Times New Roman" panose="02020603050405020304" pitchFamily="18" charset="0"/>
              </a:rPr>
              <a:t>ứng dụng web</a:t>
            </a:r>
            <a:endParaRPr lang="en-US" sz="2300" dirty="0">
              <a:latin typeface="Times New Roman" panose="02020603050405020304" pitchFamily="18" charset="0"/>
              <a:cs typeface="Times New Roman" panose="02020603050405020304" pitchFamily="18" charset="0"/>
            </a:endParaRPr>
          </a:p>
        </p:txBody>
      </p:sp>
      <p:pic>
        <p:nvPicPr>
          <p:cNvPr id="1026" name="Picture 2" descr="What is Web Security and Why Its Important ? - Check PPT &amp; Video - The  Digital Edu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751" y="2386251"/>
            <a:ext cx="5469258" cy="30422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545263" y="448071"/>
            <a:ext cx="9539874" cy="753308"/>
          </a:xfrm>
          <a:prstGeom prst="rect">
            <a:avLst/>
          </a:prstGeom>
          <a:noFill/>
          <a:ln/>
        </p:spPr>
        <p:txBody>
          <a:bodyPr wrap="none" rtlCol="0" anchor="t"/>
          <a:lstStyle/>
          <a:p>
            <a:pPr algn="ctr"/>
            <a:r>
              <a:rPr lang="vi-VN" sz="3200" b="1">
                <a:solidFill>
                  <a:srgbClr val="00B0F0"/>
                </a:solidFill>
                <a:latin typeface="+mj-lt"/>
              </a:rPr>
              <a:t>Thực hiện Kiểm tra</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226916" y="1410500"/>
            <a:ext cx="12523808" cy="5632311"/>
          </a:xfrm>
          <a:prstGeom prst="rect">
            <a:avLst/>
          </a:prstGeom>
          <a:noFill/>
        </p:spPr>
        <p:txBody>
          <a:bodyPr wrap="square" rtlCol="0">
            <a:spAutoFit/>
          </a:bodyPr>
          <a:lstStyle/>
          <a:p>
            <a:pPr algn="just">
              <a:spcBef>
                <a:spcPts val="600"/>
              </a:spcBef>
              <a:spcAft>
                <a:spcPts val="600"/>
              </a:spcAft>
            </a:pPr>
            <a:r>
              <a:rPr lang="vi-VN" sz="2500" b="1" smtClean="0">
                <a:solidFill>
                  <a:srgbClr val="00B0F0"/>
                </a:solidFill>
                <a:latin typeface="+mj-lt"/>
              </a:rPr>
              <a:t>2. Kiểm </a:t>
            </a:r>
            <a:r>
              <a:rPr lang="vi-VN" sz="2500" b="1">
                <a:solidFill>
                  <a:srgbClr val="00B0F0"/>
                </a:solidFill>
                <a:latin typeface="+mj-lt"/>
              </a:rPr>
              <a:t>tra Bảo mật Chủ </a:t>
            </a:r>
            <a:r>
              <a:rPr lang="vi-VN" sz="2500" b="1" smtClean="0">
                <a:solidFill>
                  <a:srgbClr val="00B0F0"/>
                </a:solidFill>
                <a:latin typeface="+mj-lt"/>
              </a:rPr>
              <a:t>động (tt)</a:t>
            </a:r>
          </a:p>
          <a:p>
            <a:pPr algn="just">
              <a:spcBef>
                <a:spcPts val="600"/>
              </a:spcBef>
              <a:spcAft>
                <a:spcPts val="600"/>
              </a:spcAft>
            </a:pPr>
            <a:endParaRPr lang="vi-VN" sz="2500" b="1">
              <a:solidFill>
                <a:srgbClr val="00B0F0"/>
              </a:solidFill>
              <a:latin typeface="+mj-lt"/>
            </a:endParaRPr>
          </a:p>
          <a:p>
            <a:pPr marL="342900" indent="-342900" algn="just">
              <a:spcBef>
                <a:spcPts val="600"/>
              </a:spcBef>
              <a:spcAft>
                <a:spcPts val="600"/>
              </a:spcAft>
              <a:buFont typeface="Wingdings" panose="05000000000000000000" pitchFamily="2" charset="2"/>
              <a:buChar char="ü"/>
            </a:pPr>
            <a:r>
              <a:rPr lang="vi-VN" sz="2500" smtClean="0">
                <a:solidFill>
                  <a:schemeClr val="bg1"/>
                </a:solidFill>
                <a:latin typeface="+mj-lt"/>
              </a:rPr>
              <a:t>Kiểm tra Giao </a:t>
            </a:r>
            <a:r>
              <a:rPr lang="vi-VN" sz="2500">
                <a:solidFill>
                  <a:schemeClr val="bg1"/>
                </a:solidFill>
                <a:latin typeface="+mj-lt"/>
              </a:rPr>
              <a:t>diện Người dùng</a:t>
            </a:r>
            <a:r>
              <a:rPr lang="vi-VN" sz="2500" smtClean="0">
                <a:solidFill>
                  <a:schemeClr val="bg1"/>
                </a:solidFill>
                <a:latin typeface="+mj-lt"/>
              </a:rPr>
              <a:t>:</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Kiểm tra Input Validation: Đánh giá các cơ chế kiểm tra và xử lý đầu vào người dùng để đảm bảo rằng chúng ngăn chặn các đầu vào độc hại</a:t>
            </a:r>
            <a:r>
              <a:rPr lang="vi-VN" sz="2000" smtClean="0">
                <a:solidFill>
                  <a:schemeClr val="bg1"/>
                </a:solidFill>
                <a:latin typeface="+mj-lt"/>
              </a:rPr>
              <a:t>.</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Kiểm tra XSS và CSRF: Thực hiện các cuộc tấn công giả lập để xác định các lỗ hổng Cross-Site Scripting (XSS) và Cross-Site Request Forgery (CSRF</a:t>
            </a:r>
            <a:r>
              <a:rPr lang="vi-VN" sz="2000" smtClean="0">
                <a:solidFill>
                  <a:schemeClr val="bg1"/>
                </a:solidFill>
                <a:latin typeface="+mj-lt"/>
              </a:rPr>
              <a:t>).</a:t>
            </a:r>
          </a:p>
          <a:p>
            <a:pPr marL="342900" indent="-342900" algn="just">
              <a:spcBef>
                <a:spcPts val="600"/>
              </a:spcBef>
              <a:spcAft>
                <a:spcPts val="600"/>
              </a:spcAft>
              <a:buFont typeface="Wingdings" panose="05000000000000000000" pitchFamily="2" charset="2"/>
              <a:buChar char="Ø"/>
            </a:pP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ü"/>
            </a:pPr>
            <a:r>
              <a:rPr lang="vi-VN" sz="2500">
                <a:solidFill>
                  <a:schemeClr val="bg1"/>
                </a:solidFill>
                <a:latin typeface="+mj-lt"/>
              </a:rPr>
              <a:t>Đánh giá Quá trình Xử lý Dữ liệu</a:t>
            </a:r>
            <a:r>
              <a:rPr lang="vi-VN" sz="2500" smtClean="0">
                <a:solidFill>
                  <a:schemeClr val="bg1"/>
                </a:solidFill>
                <a:latin typeface="+mj-lt"/>
              </a:rPr>
              <a:t>:</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Kiểm tra Mã hóa Dữ liệu: Xem xét các cơ chế mã hóa dữ liệu trong ứng dụng để đảm bảo rằng dữ liệu nhạy cảm được mã hóa đúng cách khi lưu trữ hoặc truyền qua mạng</a:t>
            </a:r>
            <a:r>
              <a:rPr lang="vi-VN" sz="2000" smtClean="0">
                <a:solidFill>
                  <a:schemeClr val="bg1"/>
                </a:solidFill>
                <a:latin typeface="+mj-lt"/>
              </a:rPr>
              <a:t>.</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Kiểm tra Quản lý Dữ liệu Nhạy cảm: Đảm bảo rằng các thông tin nhạy cảm như mật khẩu và dữ liệu thẻ tín dụng được xử lý một cách an toàn và tuân thủ các tiêu chuẩn bảo mật.</a:t>
            </a:r>
          </a:p>
        </p:txBody>
      </p:sp>
    </p:spTree>
    <p:extLst>
      <p:ext uri="{BB962C8B-B14F-4D97-AF65-F5344CB8AC3E}">
        <p14:creationId xmlns:p14="http://schemas.microsoft.com/office/powerpoint/2010/main" val="31242375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1201379"/>
            <a:ext cx="9539874" cy="753308"/>
          </a:xfrm>
          <a:prstGeom prst="rect">
            <a:avLst/>
          </a:prstGeom>
          <a:noFill/>
          <a:ln/>
        </p:spPr>
        <p:txBody>
          <a:bodyPr wrap="none" rtlCol="0" anchor="t"/>
          <a:lstStyle/>
          <a:p>
            <a:pPr algn="ctr"/>
            <a:r>
              <a:rPr lang="vi-VN" sz="3200" b="1" smtClean="0">
                <a:solidFill>
                  <a:srgbClr val="00B0F0"/>
                </a:solidFill>
                <a:latin typeface="+mj-lt"/>
              </a:rPr>
              <a:t>IV. Tổng hợp - Báo cáo</a:t>
            </a:r>
            <a:endParaRPr lang="en-US" sz="3000" b="1" dirty="0">
              <a:solidFill>
                <a:srgbClr val="00B0F0"/>
              </a:solidFill>
              <a:latin typeface="+mj-lt"/>
              <a:cs typeface="Times New Roman" panose="02020603050405020304" pitchFamily="18" charset="0"/>
            </a:endParaRPr>
          </a:p>
        </p:txBody>
      </p:sp>
      <p:pic>
        <p:nvPicPr>
          <p:cNvPr id="3078" name="Picture 6" descr="Penetration Testing Services | External Testing UK T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742" y="2218895"/>
            <a:ext cx="9259803" cy="554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2849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545263" y="448071"/>
            <a:ext cx="9539874" cy="753308"/>
          </a:xfrm>
          <a:prstGeom prst="rect">
            <a:avLst/>
          </a:prstGeom>
          <a:noFill/>
          <a:ln/>
        </p:spPr>
        <p:txBody>
          <a:bodyPr wrap="none" rtlCol="0" anchor="t"/>
          <a:lstStyle/>
          <a:p>
            <a:pPr algn="ctr"/>
            <a:r>
              <a:rPr lang="vi-VN" sz="3200" b="1">
                <a:solidFill>
                  <a:srgbClr val="00B0F0"/>
                </a:solidFill>
                <a:latin typeface="+mj-lt"/>
              </a:rPr>
              <a:t>Tổng hợp - Báo cáo</a:t>
            </a:r>
            <a:endParaRPr lang="en-US" sz="3000" b="1" dirty="0">
              <a:solidFill>
                <a:srgbClr val="00B0F0"/>
              </a:solidFill>
              <a:latin typeface="+mj-lt"/>
              <a:cs typeface="Times New Roman" panose="02020603050405020304" pitchFamily="18" charset="0"/>
            </a:endParaRPr>
          </a:p>
        </p:txBody>
      </p:sp>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226916" y="1410500"/>
            <a:ext cx="12523808" cy="6247864"/>
          </a:xfrm>
          <a:prstGeom prst="rect">
            <a:avLst/>
          </a:prstGeom>
          <a:noFill/>
        </p:spPr>
        <p:txBody>
          <a:bodyPr wrap="square" rtlCol="0">
            <a:spAutoFit/>
          </a:bodyPr>
          <a:lstStyle/>
          <a:p>
            <a:pPr algn="just">
              <a:spcBef>
                <a:spcPts val="600"/>
              </a:spcBef>
              <a:spcAft>
                <a:spcPts val="600"/>
              </a:spcAft>
            </a:pPr>
            <a:r>
              <a:rPr lang="vi-VN" sz="2500" b="1">
                <a:solidFill>
                  <a:srgbClr val="00B0F0"/>
                </a:solidFill>
                <a:latin typeface="+mj-lt"/>
              </a:rPr>
              <a:t>1</a:t>
            </a:r>
            <a:r>
              <a:rPr lang="vi-VN" sz="2500" b="1" smtClean="0">
                <a:solidFill>
                  <a:srgbClr val="00B0F0"/>
                </a:solidFill>
                <a:latin typeface="+mj-lt"/>
              </a:rPr>
              <a:t>. Tổng hợp</a:t>
            </a:r>
          </a:p>
          <a:p>
            <a:pPr algn="just">
              <a:spcBef>
                <a:spcPts val="600"/>
              </a:spcBef>
              <a:spcAft>
                <a:spcPts val="600"/>
              </a:spcAft>
            </a:pPr>
            <a:endParaRPr lang="vi-VN" sz="2500" b="1">
              <a:solidFill>
                <a:schemeClr val="bg1"/>
              </a:solidFill>
              <a:latin typeface="+mj-lt"/>
            </a:endParaRPr>
          </a:p>
          <a:p>
            <a:pPr marL="342900" indent="-342900" algn="just">
              <a:spcBef>
                <a:spcPts val="600"/>
              </a:spcBef>
              <a:spcAft>
                <a:spcPts val="600"/>
              </a:spcAft>
              <a:buFont typeface="Wingdings" panose="05000000000000000000" pitchFamily="2" charset="2"/>
              <a:buChar char="ü"/>
            </a:pPr>
            <a:r>
              <a:rPr lang="vi-VN" sz="2000">
                <a:solidFill>
                  <a:schemeClr val="bg1"/>
                </a:solidFill>
                <a:latin typeface="+mj-lt"/>
              </a:rPr>
              <a:t>Thu Thập Tất Cả Các Phát Hiện: Tập hợp tất cả các kết quả từ quá trình quét lỗ hổng, kiểm thử xâm nhập, và các kiểm tra bảo mật khác.</a:t>
            </a:r>
          </a:p>
          <a:p>
            <a:pPr marL="342900" indent="-342900" algn="just">
              <a:spcBef>
                <a:spcPts val="600"/>
              </a:spcBef>
              <a:spcAft>
                <a:spcPts val="600"/>
              </a:spcAft>
              <a:buFont typeface="Wingdings" panose="05000000000000000000" pitchFamily="2" charset="2"/>
              <a:buChar char="ü"/>
            </a:pPr>
            <a:r>
              <a:rPr lang="vi-VN" sz="2000">
                <a:solidFill>
                  <a:schemeClr val="bg1"/>
                </a:solidFill>
                <a:latin typeface="+mj-lt"/>
              </a:rPr>
              <a:t>Phân Loại Lỗ Hổng: Phân loại các lỗ hổng theo các tiêu chí như loại lỗ hổng (SQL Injection, XSS, CSRF), mức độ nghiêm trọng (cao, trung bình, thấp), và khu vực ảnh hưởng (giao diện người dùng, API, cơ sở dữ liệu).</a:t>
            </a:r>
          </a:p>
          <a:p>
            <a:pPr marL="342900" indent="-342900" algn="just">
              <a:spcBef>
                <a:spcPts val="600"/>
              </a:spcBef>
              <a:spcAft>
                <a:spcPts val="600"/>
              </a:spcAft>
              <a:buFont typeface="Wingdings" panose="05000000000000000000" pitchFamily="2" charset="2"/>
              <a:buChar char="ü"/>
            </a:pPr>
            <a:r>
              <a:rPr lang="vi-VN" sz="2000">
                <a:solidFill>
                  <a:schemeClr val="bg1"/>
                </a:solidFill>
                <a:latin typeface="+mj-lt"/>
              </a:rPr>
              <a:t>Đánh Giá Mức Độ Nguy Hiểm</a:t>
            </a:r>
            <a:r>
              <a:rPr lang="vi-VN" sz="2000" smtClean="0">
                <a:solidFill>
                  <a:schemeClr val="bg1"/>
                </a:solidFill>
                <a:latin typeface="+mj-lt"/>
              </a:rPr>
              <a:t>:</a:t>
            </a:r>
            <a:endParaRPr lang="vi-VN" sz="2000">
              <a:solidFill>
                <a:schemeClr val="bg1"/>
              </a:solidFill>
              <a:latin typeface="+mj-lt"/>
            </a:endParaRPr>
          </a:p>
          <a:p>
            <a:pPr marL="342900" indent="-342900" algn="just">
              <a:spcBef>
                <a:spcPts val="600"/>
              </a:spcBef>
              <a:spcAft>
                <a:spcPts val="600"/>
              </a:spcAft>
              <a:buFont typeface="Wingdings" panose="05000000000000000000" pitchFamily="2" charset="2"/>
              <a:buChar char="ü"/>
            </a:pPr>
            <a:r>
              <a:rPr lang="vi-VN" sz="2000">
                <a:solidFill>
                  <a:schemeClr val="bg1"/>
                </a:solidFill>
                <a:latin typeface="+mj-lt"/>
              </a:rPr>
              <a:t>Đánh Giá Tác Động: Xác định mức độ ảnh hưởng của từng lỗ hổng đối với hệ thống hoặc ứng dụng, bao gồm khả năng gây ra thiệt hại hoặc rủi ro</a:t>
            </a:r>
            <a:r>
              <a:rPr lang="vi-VN" sz="2000" smtClean="0">
                <a:solidFill>
                  <a:schemeClr val="bg1"/>
                </a:solidFill>
                <a:latin typeface="+mj-lt"/>
              </a:rPr>
              <a:t>.</a:t>
            </a:r>
          </a:p>
          <a:p>
            <a:pPr marL="342900" indent="-342900" algn="just">
              <a:spcBef>
                <a:spcPts val="600"/>
              </a:spcBef>
              <a:spcAft>
                <a:spcPts val="600"/>
              </a:spcAft>
              <a:buFont typeface="Wingdings" panose="05000000000000000000" pitchFamily="2" charset="2"/>
              <a:buChar char="ü"/>
            </a:pPr>
            <a:endParaRPr lang="vi-VN" sz="2000">
              <a:solidFill>
                <a:schemeClr val="bg1"/>
              </a:solidFill>
              <a:latin typeface="+mj-lt"/>
            </a:endParaRPr>
          </a:p>
          <a:p>
            <a:pPr marL="342900" indent="-342900" algn="just">
              <a:spcBef>
                <a:spcPts val="600"/>
              </a:spcBef>
              <a:spcAft>
                <a:spcPts val="600"/>
              </a:spcAft>
              <a:buFont typeface="Arial" panose="020B0604020202020204" pitchFamily="34" charset="0"/>
              <a:buChar char="•"/>
            </a:pPr>
            <a:r>
              <a:rPr lang="vi-VN" sz="2500" b="1" smtClean="0">
                <a:solidFill>
                  <a:schemeClr val="bg1"/>
                </a:solidFill>
                <a:latin typeface="+mj-lt"/>
              </a:rPr>
              <a:t>Chứng minh các phát hiện</a:t>
            </a:r>
          </a:p>
          <a:p>
            <a:pPr marL="342900" indent="-342900" algn="just">
              <a:spcBef>
                <a:spcPts val="600"/>
              </a:spcBef>
              <a:spcAft>
                <a:spcPts val="600"/>
              </a:spcAft>
              <a:buFont typeface="Arial" panose="020B0604020202020204" pitchFamily="34" charset="0"/>
              <a:buChar char="•"/>
            </a:pPr>
            <a:endParaRPr lang="vi-VN" sz="2500">
              <a:solidFill>
                <a:schemeClr val="bg1"/>
              </a:solidFill>
              <a:latin typeface="+mj-lt"/>
            </a:endParaRPr>
          </a:p>
          <a:p>
            <a:pPr marL="342900" indent="-342900" algn="just">
              <a:spcBef>
                <a:spcPts val="600"/>
              </a:spcBef>
              <a:spcAft>
                <a:spcPts val="600"/>
              </a:spcAft>
              <a:buFont typeface="Wingdings" panose="05000000000000000000" pitchFamily="2" charset="2"/>
              <a:buChar char="ü"/>
            </a:pPr>
            <a:r>
              <a:rPr lang="vi-VN" sz="2000">
                <a:solidFill>
                  <a:schemeClr val="bg1"/>
                </a:solidFill>
                <a:latin typeface="+mj-lt"/>
              </a:rPr>
              <a:t>Kiểm Tra Đúng: Đảm bảo rằng tất cả các lỗ hổng đã được xác thực là chính xác và không phải là các báo cáo giả.</a:t>
            </a:r>
          </a:p>
          <a:p>
            <a:pPr marL="342900" indent="-342900" algn="just">
              <a:spcBef>
                <a:spcPts val="600"/>
              </a:spcBef>
              <a:spcAft>
                <a:spcPts val="600"/>
              </a:spcAft>
              <a:buFont typeface="Wingdings" panose="05000000000000000000" pitchFamily="2" charset="2"/>
              <a:buChar char="ü"/>
            </a:pPr>
            <a:r>
              <a:rPr lang="vi-VN" sz="2000" smtClean="0">
                <a:solidFill>
                  <a:schemeClr val="bg1"/>
                </a:solidFill>
                <a:latin typeface="+mj-lt"/>
              </a:rPr>
              <a:t>Khuyến nghị khắc phục cho từng phát hiện: </a:t>
            </a:r>
            <a:r>
              <a:rPr lang="vi-VN" sz="2000">
                <a:solidFill>
                  <a:schemeClr val="bg1"/>
                </a:solidFill>
                <a:latin typeface="+mj-lt"/>
              </a:rPr>
              <a:t>Xem xét các biện pháp khắc phục đã được đề xuất </a:t>
            </a:r>
            <a:r>
              <a:rPr lang="vi-VN" sz="2000" smtClean="0">
                <a:solidFill>
                  <a:schemeClr val="bg1"/>
                </a:solidFill>
                <a:latin typeface="+mj-lt"/>
              </a:rPr>
              <a:t>cho từng phát hiện.</a:t>
            </a:r>
            <a:endParaRPr lang="vi-VN" sz="2000">
              <a:solidFill>
                <a:schemeClr val="bg1"/>
              </a:solidFill>
              <a:latin typeface="+mj-lt"/>
            </a:endParaRPr>
          </a:p>
        </p:txBody>
      </p:sp>
    </p:spTree>
    <p:extLst>
      <p:ext uri="{BB962C8B-B14F-4D97-AF65-F5344CB8AC3E}">
        <p14:creationId xmlns:p14="http://schemas.microsoft.com/office/powerpoint/2010/main" val="373532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Box 3"/>
          <p:cNvSpPr txBox="1"/>
          <p:nvPr/>
        </p:nvSpPr>
        <p:spPr>
          <a:xfrm>
            <a:off x="3472405" y="3541853"/>
            <a:ext cx="184731" cy="369332"/>
          </a:xfrm>
          <a:prstGeom prst="rect">
            <a:avLst/>
          </a:prstGeom>
          <a:noFill/>
        </p:spPr>
        <p:txBody>
          <a:bodyPr wrap="none" rtlCol="0">
            <a:spAutoFit/>
          </a:bodyPr>
          <a:lstStyle/>
          <a:p>
            <a:endParaRPr lang="vi-VN"/>
          </a:p>
        </p:txBody>
      </p:sp>
      <p:sp>
        <p:nvSpPr>
          <p:cNvPr id="5" name="TextBox 4"/>
          <p:cNvSpPr txBox="1"/>
          <p:nvPr/>
        </p:nvSpPr>
        <p:spPr>
          <a:xfrm>
            <a:off x="1226916" y="1410500"/>
            <a:ext cx="12523808" cy="2554545"/>
          </a:xfrm>
          <a:prstGeom prst="rect">
            <a:avLst/>
          </a:prstGeom>
          <a:noFill/>
        </p:spPr>
        <p:txBody>
          <a:bodyPr wrap="square" rtlCol="0">
            <a:spAutoFit/>
          </a:bodyPr>
          <a:lstStyle/>
          <a:p>
            <a:pPr algn="just">
              <a:spcBef>
                <a:spcPts val="600"/>
              </a:spcBef>
              <a:spcAft>
                <a:spcPts val="600"/>
              </a:spcAft>
            </a:pPr>
            <a:r>
              <a:rPr lang="vi-VN" sz="2500" b="1" smtClean="0">
                <a:solidFill>
                  <a:srgbClr val="00B0F0"/>
                </a:solidFill>
                <a:latin typeface="+mj-lt"/>
              </a:rPr>
              <a:t>2. Báo cáo</a:t>
            </a:r>
          </a:p>
          <a:p>
            <a:pPr algn="just">
              <a:spcBef>
                <a:spcPts val="600"/>
              </a:spcBef>
              <a:spcAft>
                <a:spcPts val="600"/>
              </a:spcAft>
            </a:pPr>
            <a:endParaRPr lang="vi-VN" sz="2500" b="1" smtClean="0">
              <a:solidFill>
                <a:schemeClr val="bg1"/>
              </a:solidFill>
              <a:latin typeface="+mj-lt"/>
            </a:endParaRP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Tạo Báo Cáo Chi Tiết: Soạn báo cáo chi tiết về các lỗ hổng bảo mật được phát hiện, bao gồm mô tả lỗ hổng, mức độ nghiêm trọng, và hướng dẫn khắc phục.</a:t>
            </a:r>
          </a:p>
          <a:p>
            <a:pPr marL="342900" indent="-342900" algn="just">
              <a:spcBef>
                <a:spcPts val="600"/>
              </a:spcBef>
              <a:spcAft>
                <a:spcPts val="600"/>
              </a:spcAft>
              <a:buFont typeface="Wingdings" panose="05000000000000000000" pitchFamily="2" charset="2"/>
              <a:buChar char="Ø"/>
            </a:pPr>
            <a:r>
              <a:rPr lang="vi-VN" sz="2000">
                <a:solidFill>
                  <a:schemeClr val="bg1"/>
                </a:solidFill>
                <a:latin typeface="+mj-lt"/>
              </a:rPr>
              <a:t>Cung Cấp Khuyến Nghị: Đưa ra các khuyến nghị cụ thể để khắc phục các lỗ hổng bảo mật và cải thiện an toàn của ứng dụng.</a:t>
            </a:r>
          </a:p>
        </p:txBody>
      </p:sp>
      <p:sp>
        <p:nvSpPr>
          <p:cNvPr id="7" name="Text 1"/>
          <p:cNvSpPr/>
          <p:nvPr/>
        </p:nvSpPr>
        <p:spPr>
          <a:xfrm>
            <a:off x="2545263" y="448071"/>
            <a:ext cx="9539874" cy="753308"/>
          </a:xfrm>
          <a:prstGeom prst="rect">
            <a:avLst/>
          </a:prstGeom>
          <a:noFill/>
          <a:ln/>
        </p:spPr>
        <p:txBody>
          <a:bodyPr wrap="none" rtlCol="0" anchor="t"/>
          <a:lstStyle/>
          <a:p>
            <a:pPr algn="ctr"/>
            <a:r>
              <a:rPr lang="vi-VN" sz="3200" b="1">
                <a:solidFill>
                  <a:srgbClr val="00B0F0"/>
                </a:solidFill>
                <a:latin typeface="+mj-lt"/>
              </a:rPr>
              <a:t>Tổng hợp - Báo cáo</a:t>
            </a:r>
            <a:endParaRPr lang="en-US" sz="3000" b="1" dirty="0">
              <a:solidFill>
                <a:srgbClr val="00B0F0"/>
              </a:solidFill>
              <a:latin typeface="+mj-lt"/>
              <a:cs typeface="Times New Roman" panose="02020603050405020304" pitchFamily="18" charset="0"/>
            </a:endParaRPr>
          </a:p>
        </p:txBody>
      </p:sp>
    </p:spTree>
    <p:extLst>
      <p:ext uri="{BB962C8B-B14F-4D97-AF65-F5344CB8AC3E}">
        <p14:creationId xmlns:p14="http://schemas.microsoft.com/office/powerpoint/2010/main" val="8265010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1"/>
          <p:cNvSpPr/>
          <p:nvPr/>
        </p:nvSpPr>
        <p:spPr>
          <a:xfrm>
            <a:off x="732473" y="1088112"/>
            <a:ext cx="7294602" cy="654010"/>
          </a:xfrm>
          <a:prstGeom prst="rect">
            <a:avLst/>
          </a:prstGeom>
          <a:noFill/>
          <a:ln/>
        </p:spPr>
        <p:txBody>
          <a:bodyPr wrap="none" rtlCol="0" anchor="t"/>
          <a:lstStyle/>
          <a:p>
            <a:pPr marL="0" indent="0">
              <a:lnSpc>
                <a:spcPts val="5150"/>
              </a:lnSpc>
              <a:buNone/>
            </a:pPr>
            <a:r>
              <a:rPr lang="en-US" sz="4120" b="1" smtClean="0">
                <a:solidFill>
                  <a:srgbClr val="00B0F0"/>
                </a:solidFill>
                <a:latin typeface="Times New Roman" panose="02020603050405020304" pitchFamily="18" charset="0"/>
                <a:ea typeface="Instrument Sans" pitchFamily="34" charset="-122"/>
                <a:cs typeface="Times New Roman" panose="02020603050405020304" pitchFamily="18" charset="0"/>
              </a:rPr>
              <a:t>Một số thuật ngữ</a:t>
            </a:r>
            <a:endParaRPr lang="en-US" sz="4120" dirty="0">
              <a:solidFill>
                <a:srgbClr val="00B0F0"/>
              </a:solidFill>
              <a:latin typeface="Times New Roman" panose="02020603050405020304" pitchFamily="18" charset="0"/>
              <a:cs typeface="Times New Roman" panose="02020603050405020304" pitchFamily="18" charset="0"/>
            </a:endParaRPr>
          </a:p>
        </p:txBody>
      </p:sp>
      <p:sp>
        <p:nvSpPr>
          <p:cNvPr id="7" name="Shape 2"/>
          <p:cNvSpPr/>
          <p:nvPr/>
        </p:nvSpPr>
        <p:spPr>
          <a:xfrm>
            <a:off x="732473" y="2055971"/>
            <a:ext cx="7679055" cy="2750205"/>
          </a:xfrm>
          <a:prstGeom prst="roundRect">
            <a:avLst>
              <a:gd name="adj" fmla="val 6054"/>
            </a:avLst>
          </a:prstGeom>
          <a:solidFill>
            <a:srgbClr val="3C3C43"/>
          </a:solidFill>
          <a:ln w="7620">
            <a:solidFill>
              <a:srgbClr val="55555C"/>
            </a:solidFill>
            <a:prstDash val="solid"/>
          </a:ln>
        </p:spPr>
      </p:sp>
      <p:sp>
        <p:nvSpPr>
          <p:cNvPr id="8" name="Text 3"/>
          <p:cNvSpPr/>
          <p:nvPr/>
        </p:nvSpPr>
        <p:spPr>
          <a:xfrm>
            <a:off x="949285" y="2272784"/>
            <a:ext cx="2616041" cy="326946"/>
          </a:xfrm>
          <a:prstGeom prst="rect">
            <a:avLst/>
          </a:prstGeom>
          <a:noFill/>
          <a:ln/>
        </p:spPr>
        <p:txBody>
          <a:bodyPr wrap="none" rtlCol="0" anchor="t"/>
          <a:lstStyle/>
          <a:p>
            <a:pPr>
              <a:lnSpc>
                <a:spcPts val="2575"/>
              </a:lnSpc>
            </a:pPr>
            <a:r>
              <a:rPr lang="en-US" sz="2060" b="1">
                <a:solidFill>
                  <a:srgbClr val="CFD0D8"/>
                </a:solidFill>
                <a:latin typeface="Times New Roman" panose="02020603050405020304" pitchFamily="18" charset="0"/>
                <a:ea typeface="Instrument Sans" pitchFamily="34" charset="-122"/>
                <a:cs typeface="Times New Roman" panose="02020603050405020304" pitchFamily="18" charset="0"/>
              </a:rPr>
              <a:t>Điểm vào ứng dụng</a:t>
            </a:r>
            <a:endParaRPr lang="en-US" sz="2060" dirty="0">
              <a:latin typeface="Times New Roman" panose="02020603050405020304" pitchFamily="18" charset="0"/>
              <a:cs typeface="Times New Roman" panose="02020603050405020304" pitchFamily="18" charset="0"/>
            </a:endParaRPr>
          </a:p>
        </p:txBody>
      </p:sp>
      <p:sp>
        <p:nvSpPr>
          <p:cNvPr id="9" name="Text 4"/>
          <p:cNvSpPr/>
          <p:nvPr/>
        </p:nvSpPr>
        <p:spPr>
          <a:xfrm>
            <a:off x="949285" y="2725222"/>
            <a:ext cx="7245429" cy="669608"/>
          </a:xfrm>
          <a:prstGeom prst="rect">
            <a:avLst/>
          </a:prstGeom>
          <a:noFill/>
          <a:ln/>
        </p:spPr>
        <p:txBody>
          <a:bodyPr wrap="square" rtlCol="0" anchor="t"/>
          <a:lstStyle/>
          <a:p>
            <a:pPr algn="just">
              <a:lnSpc>
                <a:spcPts val="2637"/>
              </a:lnSpc>
            </a:pPr>
            <a:r>
              <a:rPr lang="vi-VN" sz="1648" smtClean="0">
                <a:solidFill>
                  <a:srgbClr val="CFD0D8"/>
                </a:solidFill>
                <a:latin typeface="Times New Roman" panose="02020603050405020304" pitchFamily="18" charset="0"/>
                <a:ea typeface="Instrument Sans" pitchFamily="34" charset="-122"/>
                <a:cs typeface="Times New Roman" panose="02020603050405020304" pitchFamily="18" charset="0"/>
              </a:rPr>
              <a:t>Là </a:t>
            </a:r>
            <a:r>
              <a:rPr lang="vi-VN" sz="1648">
                <a:solidFill>
                  <a:srgbClr val="CFD0D8"/>
                </a:solidFill>
                <a:latin typeface="Times New Roman" panose="02020603050405020304" pitchFamily="18" charset="0"/>
                <a:ea typeface="Instrument Sans" pitchFamily="34" charset="-122"/>
                <a:cs typeface="Times New Roman" panose="02020603050405020304" pitchFamily="18" charset="0"/>
              </a:rPr>
              <a:t>các điểm nhập liệu khác nhau mà người sử dụng gửi đến ứng dụng để xử lý bao gồm URLs, tham số trên querystring, trong phần POST, cookies, và những phần khác trong header mà được xử lý bởi ứng dụng. Điểm vào ứng dụng có thể là: Các tham số trên URL, Các tham số, thành phần trong POST data, Giá trị các trường trong HTTP Header: Cookie, Reference…</a:t>
            </a:r>
            <a:endParaRPr lang="en-US" sz="1648" dirty="0">
              <a:latin typeface="Times New Roman" panose="02020603050405020304" pitchFamily="18" charset="0"/>
              <a:cs typeface="Times New Roman" panose="02020603050405020304" pitchFamily="18" charset="0"/>
            </a:endParaRPr>
          </a:p>
        </p:txBody>
      </p:sp>
      <p:sp>
        <p:nvSpPr>
          <p:cNvPr id="10" name="Shape 5"/>
          <p:cNvSpPr/>
          <p:nvPr/>
        </p:nvSpPr>
        <p:spPr>
          <a:xfrm>
            <a:off x="732471" y="5929033"/>
            <a:ext cx="7679055" cy="1555671"/>
          </a:xfrm>
          <a:prstGeom prst="roundRect">
            <a:avLst>
              <a:gd name="adj" fmla="val 6054"/>
            </a:avLst>
          </a:prstGeom>
          <a:solidFill>
            <a:srgbClr val="3C3C43"/>
          </a:solidFill>
          <a:ln w="7620">
            <a:solidFill>
              <a:srgbClr val="55555C"/>
            </a:solidFill>
            <a:prstDash val="solid"/>
          </a:ln>
        </p:spPr>
      </p:sp>
      <p:sp>
        <p:nvSpPr>
          <p:cNvPr id="11" name="Text 6"/>
          <p:cNvSpPr/>
          <p:nvPr/>
        </p:nvSpPr>
        <p:spPr>
          <a:xfrm>
            <a:off x="949284" y="5970483"/>
            <a:ext cx="2616041" cy="326946"/>
          </a:xfrm>
          <a:prstGeom prst="rect">
            <a:avLst/>
          </a:prstGeom>
          <a:noFill/>
          <a:ln/>
        </p:spPr>
        <p:txBody>
          <a:bodyPr wrap="none" rtlCol="0" anchor="t"/>
          <a:lstStyle/>
          <a:p>
            <a:pPr>
              <a:lnSpc>
                <a:spcPts val="2575"/>
              </a:lnSpc>
            </a:pPr>
            <a:r>
              <a:rPr lang="en-US" sz="2060" b="1">
                <a:solidFill>
                  <a:srgbClr val="CFD0D8"/>
                </a:solidFill>
                <a:latin typeface="Times New Roman" panose="02020603050405020304" pitchFamily="18" charset="0"/>
                <a:ea typeface="Instrument Sans" pitchFamily="34" charset="-122"/>
                <a:cs typeface="Times New Roman" panose="02020603050405020304" pitchFamily="18" charset="0"/>
              </a:rPr>
              <a:t>Intercept proxy</a:t>
            </a:r>
            <a:endParaRPr lang="en-US" sz="2060" dirty="0">
              <a:latin typeface="Times New Roman" panose="02020603050405020304" pitchFamily="18" charset="0"/>
              <a:cs typeface="Times New Roman" panose="02020603050405020304" pitchFamily="18" charset="0"/>
            </a:endParaRPr>
          </a:p>
        </p:txBody>
      </p:sp>
      <p:sp>
        <p:nvSpPr>
          <p:cNvPr id="12" name="Text 7"/>
          <p:cNvSpPr/>
          <p:nvPr/>
        </p:nvSpPr>
        <p:spPr>
          <a:xfrm>
            <a:off x="949285" y="6451837"/>
            <a:ext cx="7245429" cy="669608"/>
          </a:xfrm>
          <a:prstGeom prst="rect">
            <a:avLst/>
          </a:prstGeom>
          <a:noFill/>
          <a:ln/>
        </p:spPr>
        <p:txBody>
          <a:bodyPr wrap="square" rtlCol="0" anchor="t"/>
          <a:lstStyle/>
          <a:p>
            <a:pPr algn="just">
              <a:lnSpc>
                <a:spcPts val="2637"/>
              </a:lnSpc>
            </a:pPr>
            <a:r>
              <a:rPr lang="vi-VN" sz="1648" smtClean="0">
                <a:solidFill>
                  <a:srgbClr val="CFD0D8"/>
                </a:solidFill>
                <a:latin typeface="Times New Roman" panose="02020603050405020304" pitchFamily="18" charset="0"/>
                <a:ea typeface="Instrument Sans" pitchFamily="34" charset="-122"/>
                <a:cs typeface="Times New Roman" panose="02020603050405020304" pitchFamily="18" charset="0"/>
              </a:rPr>
              <a:t>Là </a:t>
            </a:r>
            <a:r>
              <a:rPr lang="vi-VN" sz="1648">
                <a:solidFill>
                  <a:srgbClr val="CFD0D8"/>
                </a:solidFill>
                <a:latin typeface="Times New Roman" panose="02020603050405020304" pitchFamily="18" charset="0"/>
                <a:ea typeface="Instrument Sans" pitchFamily="34" charset="-122"/>
                <a:cs typeface="Times New Roman" panose="02020603050405020304" pitchFamily="18" charset="0"/>
              </a:rPr>
              <a:t>một loại Proxy, đứng giữa người dùng để sử dụng để theo dõi, sửa đổi, phát lại các request HTTP mà người dùng gửi lên ứng dụng</a:t>
            </a:r>
            <a:endParaRPr lang="en-US" sz="1648" dirty="0">
              <a:latin typeface="Times New Roman" panose="02020603050405020304" pitchFamily="18" charset="0"/>
              <a:cs typeface="Times New Roman" panose="02020603050405020304" pitchFamily="18" charset="0"/>
            </a:endParaRPr>
          </a:p>
        </p:txBody>
      </p:sp>
      <p:pic>
        <p:nvPicPr>
          <p:cNvPr id="16" name="Picture 15" descr="https://lh5.googleusercontent.com/9D44s1Iq3I0ELvKoM1A-NWn-njn-FUdNccOY2JsbIMBFM6J5FAguAlsJWfmhTlVM7m7oRrDTbO0swQzJkAF8kWdtAhfND86Z6u73H4AufF5LWQ8RFUWJQingaJFoVa_g5KHau5E"/>
          <p:cNvPicPr/>
          <p:nvPr/>
        </p:nvPicPr>
        <p:blipFill rotWithShape="1">
          <a:blip r:embed="rId5" cstate="print">
            <a:extLst>
              <a:ext uri="{28A0092B-C50C-407E-A947-70E740481C1C}">
                <a14:useLocalDpi xmlns:a14="http://schemas.microsoft.com/office/drawing/2010/main" val="0"/>
              </a:ext>
            </a:extLst>
          </a:blip>
          <a:srcRect r="33287"/>
          <a:stretch/>
        </p:blipFill>
        <p:spPr bwMode="auto">
          <a:xfrm>
            <a:off x="9144000" y="0"/>
            <a:ext cx="5486400" cy="82296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A2A2D">
              <a:alpha val="75000"/>
            </a:srgbClr>
          </a:solidFill>
          <a:ln/>
        </p:spPr>
      </p:sp>
      <p:sp>
        <p:nvSpPr>
          <p:cNvPr id="3" name="Rectangle 2"/>
          <p:cNvSpPr/>
          <p:nvPr/>
        </p:nvSpPr>
        <p:spPr>
          <a:xfrm>
            <a:off x="1092820" y="505622"/>
            <a:ext cx="4588115" cy="636585"/>
          </a:xfrm>
          <a:prstGeom prst="rect">
            <a:avLst/>
          </a:prstGeom>
        </p:spPr>
        <p:txBody>
          <a:bodyPr wrap="none">
            <a:spAutoFit/>
          </a:bodyPr>
          <a:lstStyle/>
          <a:p>
            <a:pPr>
              <a:lnSpc>
                <a:spcPts val="4831"/>
              </a:lnSpc>
            </a:pPr>
            <a:r>
              <a:rPr lang="vi-VN" sz="2500" b="1">
                <a:solidFill>
                  <a:srgbClr val="00B0F0"/>
                </a:solidFill>
                <a:latin typeface="+mj-lt"/>
                <a:ea typeface="Instrument Sans" pitchFamily="34" charset="-122"/>
                <a:cs typeface="Instrument Sans" pitchFamily="34" charset="-120"/>
              </a:rPr>
              <a:t>Xây dựng cấu trúc site, thư </a:t>
            </a:r>
            <a:r>
              <a:rPr lang="vi-VN" sz="2500" b="1" smtClean="0">
                <a:solidFill>
                  <a:srgbClr val="00B0F0"/>
                </a:solidFill>
                <a:latin typeface="+mj-lt"/>
                <a:ea typeface="Instrument Sans" pitchFamily="34" charset="-122"/>
                <a:cs typeface="Instrument Sans" pitchFamily="34" charset="-120"/>
              </a:rPr>
              <a:t>mục</a:t>
            </a:r>
            <a:endParaRPr lang="en-US" sz="2500" dirty="0">
              <a:solidFill>
                <a:srgbClr val="00B0F0"/>
              </a:solidFill>
              <a:latin typeface="+mj-lt"/>
            </a:endParaRPr>
          </a:p>
        </p:txBody>
      </p:sp>
      <p:sp>
        <p:nvSpPr>
          <p:cNvPr id="4" name="TextBox 3"/>
          <p:cNvSpPr txBox="1"/>
          <p:nvPr/>
        </p:nvSpPr>
        <p:spPr>
          <a:xfrm>
            <a:off x="1092820" y="1248937"/>
            <a:ext cx="12533970" cy="6555641"/>
          </a:xfrm>
          <a:prstGeom prst="rect">
            <a:avLst/>
          </a:prstGeom>
          <a:noFill/>
        </p:spPr>
        <p:txBody>
          <a:bodyPr wrap="square" rtlCol="0">
            <a:spAutoFit/>
          </a:bodyPr>
          <a:lstStyle/>
          <a:p>
            <a:pPr algn="just"/>
            <a:r>
              <a:rPr lang="vi-VN" sz="2100" smtClean="0">
                <a:solidFill>
                  <a:schemeClr val="bg1"/>
                </a:solidFill>
                <a:latin typeface="+mj-lt"/>
              </a:rPr>
              <a:t>Duyệt </a:t>
            </a:r>
            <a:r>
              <a:rPr lang="vi-VN" sz="2100">
                <a:solidFill>
                  <a:schemeClr val="bg1"/>
                </a:solidFill>
                <a:latin typeface="+mj-lt"/>
              </a:rPr>
              <a:t>tất cả chức năng của ứng dụng thông qua intercept proxy. Có thể sử dụng công cụ </a:t>
            </a:r>
            <a:r>
              <a:rPr lang="vi-VN" sz="2100" smtClean="0">
                <a:solidFill>
                  <a:schemeClr val="bg1"/>
                </a:solidFill>
                <a:latin typeface="+mj-lt"/>
              </a:rPr>
              <a:t>để </a:t>
            </a:r>
            <a:r>
              <a:rPr lang="vi-VN" sz="2100">
                <a:solidFill>
                  <a:schemeClr val="bg1"/>
                </a:solidFill>
                <a:latin typeface="+mj-lt"/>
              </a:rPr>
              <a:t>phát hiện những đường dẫn, chức năng còn bỏ sót. Kết thúc bước này cần xây dựng cấu trúc cây thư mục của ứng dụng. Cây bao gồm các file, thư mục, các request/response phục vụ cho việc tìm điểm vào ứng dụng</a:t>
            </a:r>
            <a:r>
              <a:rPr lang="vi-VN" sz="2100" smtClean="0">
                <a:solidFill>
                  <a:schemeClr val="bg1"/>
                </a:solidFill>
                <a:latin typeface="+mj-lt"/>
              </a:rPr>
              <a:t>.</a:t>
            </a:r>
          </a:p>
          <a:p>
            <a:pPr algn="just"/>
            <a:endParaRPr lang="vi-VN" sz="2100">
              <a:solidFill>
                <a:schemeClr val="bg1"/>
              </a:solidFill>
              <a:latin typeface="+mj-lt"/>
            </a:endParaRPr>
          </a:p>
          <a:p>
            <a:pPr algn="just"/>
            <a:r>
              <a:rPr lang="vi-VN" sz="2100" b="1">
                <a:solidFill>
                  <a:schemeClr val="bg1"/>
                </a:solidFill>
                <a:latin typeface="+mj-lt"/>
              </a:rPr>
              <a:t>Quá trình thực hiện gồm các bước:</a:t>
            </a:r>
          </a:p>
          <a:p>
            <a:pPr algn="just"/>
            <a:r>
              <a:rPr lang="vi-VN" sz="2100">
                <a:solidFill>
                  <a:schemeClr val="bg1"/>
                </a:solidFill>
                <a:latin typeface="+mj-lt"/>
              </a:rPr>
              <a:t>Bước 1: Phân loại ứng dụng thành hai phần: Phần yêu cầu đăng nhập và phần không yêu cầu đăng nhập. </a:t>
            </a:r>
          </a:p>
          <a:p>
            <a:pPr algn="just"/>
            <a:r>
              <a:rPr lang="vi-VN" sz="2100">
                <a:solidFill>
                  <a:schemeClr val="bg1"/>
                </a:solidFill>
                <a:latin typeface="+mj-lt"/>
              </a:rPr>
              <a:t>Bước 2: Tiến </a:t>
            </a:r>
            <a:r>
              <a:rPr lang="vi-VN" sz="2100" smtClean="0">
                <a:solidFill>
                  <a:schemeClr val="bg1"/>
                </a:solidFill>
                <a:latin typeface="+mj-lt"/>
              </a:rPr>
              <a:t>hành. </a:t>
            </a:r>
            <a:r>
              <a:rPr lang="vi-VN" sz="2100">
                <a:solidFill>
                  <a:schemeClr val="bg1"/>
                </a:solidFill>
                <a:latin typeface="+mj-lt"/>
              </a:rPr>
              <a:t>Với những thành phần, chức năng không yêu cầu đăng nhập thì quá trình gồm hai bước: passive </a:t>
            </a:r>
            <a:r>
              <a:rPr lang="vi-VN" sz="2100" smtClean="0">
                <a:solidFill>
                  <a:schemeClr val="bg1"/>
                </a:solidFill>
                <a:latin typeface="+mj-lt"/>
              </a:rPr>
              <a:t>và active.</a:t>
            </a:r>
          </a:p>
          <a:p>
            <a:pPr algn="just"/>
            <a:endParaRPr lang="vi-VN" sz="2100">
              <a:solidFill>
                <a:schemeClr val="bg1"/>
              </a:solidFill>
              <a:latin typeface="+mj-lt"/>
            </a:endParaRPr>
          </a:p>
          <a:p>
            <a:pPr algn="just"/>
            <a:r>
              <a:rPr lang="vi-VN" sz="2100" b="1" smtClean="0">
                <a:solidFill>
                  <a:schemeClr val="bg1"/>
                </a:solidFill>
                <a:latin typeface="+mj-lt"/>
              </a:rPr>
              <a:t>* Passive: </a:t>
            </a:r>
          </a:p>
          <a:p>
            <a:pPr algn="just"/>
            <a:r>
              <a:rPr lang="vi-VN" sz="2100" smtClean="0">
                <a:solidFill>
                  <a:schemeClr val="bg1"/>
                </a:solidFill>
                <a:latin typeface="+mj-lt"/>
              </a:rPr>
              <a:t>Ứng </a:t>
            </a:r>
            <a:r>
              <a:rPr lang="vi-VN" sz="2100">
                <a:solidFill>
                  <a:schemeClr val="bg1"/>
                </a:solidFill>
                <a:latin typeface="+mj-lt"/>
              </a:rPr>
              <a:t>dụng web sẽ có một số thư mục ẩn, không thấy được nếu chỉ duyệt các liên kết thông thường trên giao diện ứng dụng. Sử dụng thông tin tài khoản hệ thống (tài khoản hệ điều hành) được cung cấp, truy cập vào thư mục đặt ứng dụng web để xác định những thành phần, thư mục ẩn này. Tiến hành truy cập những thư mục ẩn này thông qua intercepting proxy. Lặp bước này cho đến khi duyệt được hết nội dung, chức năng của ứng dụng Web</a:t>
            </a:r>
            <a:r>
              <a:rPr lang="vi-VN" sz="2100" smtClean="0">
                <a:solidFill>
                  <a:schemeClr val="bg1"/>
                </a:solidFill>
                <a:latin typeface="+mj-lt"/>
              </a:rPr>
              <a:t>.</a:t>
            </a:r>
          </a:p>
          <a:p>
            <a:pPr algn="just"/>
            <a:endParaRPr lang="vi-VN" sz="2100" b="1">
              <a:solidFill>
                <a:schemeClr val="bg1"/>
              </a:solidFill>
              <a:latin typeface="+mj-lt"/>
            </a:endParaRPr>
          </a:p>
          <a:p>
            <a:pPr algn="just"/>
            <a:r>
              <a:rPr lang="vi-VN" sz="2100" b="1" smtClean="0">
                <a:solidFill>
                  <a:schemeClr val="bg1"/>
                </a:solidFill>
                <a:latin typeface="+mj-lt"/>
              </a:rPr>
              <a:t>* Active:</a:t>
            </a:r>
          </a:p>
          <a:p>
            <a:pPr algn="just"/>
            <a:r>
              <a:rPr lang="vi-VN" sz="2100" smtClean="0">
                <a:solidFill>
                  <a:schemeClr val="bg1"/>
                </a:solidFill>
                <a:latin typeface="+mj-lt"/>
              </a:rPr>
              <a:t>Ứng </a:t>
            </a:r>
            <a:r>
              <a:rPr lang="vi-VN" sz="2100">
                <a:solidFill>
                  <a:schemeClr val="bg1"/>
                </a:solidFill>
                <a:latin typeface="+mj-lt"/>
              </a:rPr>
              <a:t>dụng web cung cấp chức năng cho khách gửi comment. Sử dụng active spider có thể tự động tạo ra nhiều comment, dữ liệu rác cho ứng dụng </a:t>
            </a:r>
            <a:r>
              <a:rPr lang="vi-VN" sz="2100" smtClean="0">
                <a:solidFill>
                  <a:schemeClr val="bg1"/>
                </a:solidFill>
                <a:latin typeface="+mj-lt"/>
              </a:rPr>
              <a:t>web. Với </a:t>
            </a:r>
            <a:r>
              <a:rPr lang="vi-VN" sz="2100">
                <a:solidFill>
                  <a:schemeClr val="bg1"/>
                </a:solidFill>
                <a:latin typeface="+mj-lt"/>
              </a:rPr>
              <a:t>những thành phần yêu cầu đăng nhập chỉ thực hiện </a:t>
            </a:r>
            <a:r>
              <a:rPr lang="vi-VN" sz="2100" smtClean="0">
                <a:solidFill>
                  <a:schemeClr val="bg1"/>
                </a:solidFill>
                <a:latin typeface="+mj-lt"/>
              </a:rPr>
              <a:t>Passive. </a:t>
            </a:r>
            <a:r>
              <a:rPr lang="vi-VN" sz="2100">
                <a:solidFill>
                  <a:schemeClr val="bg1"/>
                </a:solidFill>
                <a:latin typeface="+mj-lt"/>
              </a:rPr>
              <a:t>Tiến hành đăng nhập với nhiều mức tài khoản khác nhau, xác định tất cả nội dung, chức năng tương ứng với tài khoản đó. </a:t>
            </a:r>
            <a:r>
              <a:rPr lang="vi-VN" sz="2100" smtClean="0">
                <a:solidFill>
                  <a:schemeClr val="bg1"/>
                </a:solidFill>
                <a:latin typeface="+mj-lt"/>
              </a:rPr>
              <a:t>Kết </a:t>
            </a:r>
            <a:r>
              <a:rPr lang="vi-VN" sz="2100">
                <a:solidFill>
                  <a:schemeClr val="bg1"/>
                </a:solidFill>
                <a:latin typeface="+mj-lt"/>
              </a:rPr>
              <a:t>thúc bước này thu được site map của ứng dụng, bao gồm cấu trúc file, thư mục, các url. </a:t>
            </a:r>
          </a:p>
        </p:txBody>
      </p:sp>
    </p:spTree>
    <p:extLst>
      <p:ext uri="{BB962C8B-B14F-4D97-AF65-F5344CB8AC3E}">
        <p14:creationId xmlns:p14="http://schemas.microsoft.com/office/powerpoint/2010/main" val="20512655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A2A2D">
              <a:alpha val="75000"/>
            </a:srgbClr>
          </a:solidFill>
          <a:ln/>
        </p:spPr>
      </p:sp>
      <p:sp>
        <p:nvSpPr>
          <p:cNvPr id="3" name="Rectangle 2"/>
          <p:cNvSpPr/>
          <p:nvPr/>
        </p:nvSpPr>
        <p:spPr>
          <a:xfrm>
            <a:off x="1198686" y="1148083"/>
            <a:ext cx="4588115" cy="636585"/>
          </a:xfrm>
          <a:prstGeom prst="rect">
            <a:avLst/>
          </a:prstGeom>
        </p:spPr>
        <p:txBody>
          <a:bodyPr wrap="none">
            <a:spAutoFit/>
          </a:bodyPr>
          <a:lstStyle/>
          <a:p>
            <a:pPr>
              <a:lnSpc>
                <a:spcPts val="4831"/>
              </a:lnSpc>
            </a:pPr>
            <a:r>
              <a:rPr lang="vi-VN" sz="2500" b="1">
                <a:solidFill>
                  <a:srgbClr val="00B0F0"/>
                </a:solidFill>
                <a:latin typeface="+mj-lt"/>
                <a:ea typeface="Instrument Sans" pitchFamily="34" charset="-122"/>
                <a:cs typeface="Instrument Sans" pitchFamily="34" charset="-120"/>
              </a:rPr>
              <a:t>Xây dựng cấu trúc site, thư </a:t>
            </a:r>
            <a:r>
              <a:rPr lang="vi-VN" sz="2500" b="1" smtClean="0">
                <a:solidFill>
                  <a:srgbClr val="00B0F0"/>
                </a:solidFill>
                <a:latin typeface="+mj-lt"/>
                <a:ea typeface="Instrument Sans" pitchFamily="34" charset="-122"/>
                <a:cs typeface="Instrument Sans" pitchFamily="34" charset="-120"/>
              </a:rPr>
              <a:t>mục</a:t>
            </a:r>
            <a:endParaRPr lang="en-US" sz="2500" dirty="0">
              <a:solidFill>
                <a:srgbClr val="00B0F0"/>
              </a:solidFill>
              <a:latin typeface="+mj-lt"/>
            </a:endParaRPr>
          </a:p>
        </p:txBody>
      </p:sp>
      <p:sp>
        <p:nvSpPr>
          <p:cNvPr id="4" name="TextBox 3"/>
          <p:cNvSpPr txBox="1"/>
          <p:nvPr/>
        </p:nvSpPr>
        <p:spPr>
          <a:xfrm>
            <a:off x="1198686" y="1964743"/>
            <a:ext cx="12533970" cy="5262979"/>
          </a:xfrm>
          <a:prstGeom prst="rect">
            <a:avLst/>
          </a:prstGeom>
          <a:noFill/>
        </p:spPr>
        <p:txBody>
          <a:bodyPr wrap="square" rtlCol="0">
            <a:spAutoFit/>
          </a:bodyPr>
          <a:lstStyle/>
          <a:p>
            <a:pPr algn="just"/>
            <a:r>
              <a:rPr lang="vi-VN" sz="2100">
                <a:solidFill>
                  <a:schemeClr val="bg1"/>
                </a:solidFill>
                <a:latin typeface="+mj-lt"/>
              </a:rPr>
              <a:t>Nhận diện được các cơ chế bảo mật cốt lõi được triển khai và cách làm việc của chúng. Hiểu được cơ chế xử lý chứng thực, quản lý phiên, điều khiển truy cập và các chức năng hỗ trợ như đăng kí, khôi phục lại mật khẩu. Ví dụ</a:t>
            </a:r>
            <a:r>
              <a:rPr lang="vi-VN" sz="2100" smtClean="0">
                <a:solidFill>
                  <a:schemeClr val="bg1"/>
                </a:solidFill>
                <a:latin typeface="+mj-lt"/>
              </a:rPr>
              <a:t>:</a:t>
            </a:r>
          </a:p>
          <a:p>
            <a:pPr algn="just"/>
            <a:r>
              <a:rPr lang="vi-VN" sz="2100" smtClean="0">
                <a:solidFill>
                  <a:schemeClr val="bg1"/>
                </a:solidFill>
                <a:latin typeface="+mj-lt"/>
              </a:rPr>
              <a:t> </a:t>
            </a:r>
            <a:endParaRPr lang="vi-VN" sz="2100">
              <a:solidFill>
                <a:schemeClr val="bg1"/>
              </a:solidFill>
              <a:latin typeface="+mj-lt"/>
            </a:endParaRPr>
          </a:p>
          <a:p>
            <a:pPr marL="342900" indent="-342900" algn="just">
              <a:buFontTx/>
              <a:buChar char="-"/>
            </a:pPr>
            <a:r>
              <a:rPr lang="vi-VN" sz="2100" smtClean="0">
                <a:solidFill>
                  <a:schemeClr val="bg1"/>
                </a:solidFill>
                <a:latin typeface="+mj-lt"/>
              </a:rPr>
              <a:t>Đăng </a:t>
            </a:r>
            <a:r>
              <a:rPr lang="vi-VN" sz="2100">
                <a:solidFill>
                  <a:schemeClr val="bg1"/>
                </a:solidFill>
                <a:latin typeface="+mj-lt"/>
              </a:rPr>
              <a:t>nhập sử dụng phương pháp gì ? token hay username/password, có sử dụng captcha không</a:t>
            </a:r>
            <a:r>
              <a:rPr lang="vi-VN" sz="2100" smtClean="0">
                <a:solidFill>
                  <a:schemeClr val="bg1"/>
                </a:solidFill>
                <a:latin typeface="+mj-lt"/>
              </a:rPr>
              <a:t>?</a:t>
            </a:r>
          </a:p>
          <a:p>
            <a:pPr algn="just"/>
            <a:endParaRPr lang="vi-VN" sz="2100">
              <a:solidFill>
                <a:schemeClr val="bg1"/>
              </a:solidFill>
              <a:latin typeface="+mj-lt"/>
            </a:endParaRPr>
          </a:p>
          <a:p>
            <a:pPr marL="342900" indent="-342900" algn="just">
              <a:buFontTx/>
              <a:buChar char="-"/>
            </a:pPr>
            <a:r>
              <a:rPr lang="vi-VN" sz="2100" smtClean="0">
                <a:solidFill>
                  <a:schemeClr val="bg1"/>
                </a:solidFill>
                <a:latin typeface="+mj-lt"/>
              </a:rPr>
              <a:t>Quản </a:t>
            </a:r>
            <a:r>
              <a:rPr lang="vi-VN" sz="2100">
                <a:solidFill>
                  <a:schemeClr val="bg1"/>
                </a:solidFill>
                <a:latin typeface="+mj-lt"/>
              </a:rPr>
              <a:t>lý phiên như thế nào? Mỗi lần đăng nhập có cấp phát phiên mới hay không ? Giá trị session id được sinh ra có ngẫu nhiên hay không </a:t>
            </a:r>
            <a:r>
              <a:rPr lang="vi-VN" sz="2100" smtClean="0">
                <a:solidFill>
                  <a:schemeClr val="bg1"/>
                </a:solidFill>
                <a:latin typeface="+mj-lt"/>
              </a:rPr>
              <a:t>?</a:t>
            </a:r>
          </a:p>
          <a:p>
            <a:pPr algn="just"/>
            <a:endParaRPr lang="vi-VN" sz="2100">
              <a:solidFill>
                <a:schemeClr val="bg1"/>
              </a:solidFill>
              <a:latin typeface="+mj-lt"/>
            </a:endParaRPr>
          </a:p>
          <a:p>
            <a:pPr marL="342900" indent="-342900" algn="just">
              <a:buFontTx/>
              <a:buChar char="-"/>
            </a:pPr>
            <a:r>
              <a:rPr lang="vi-VN" sz="2100" smtClean="0">
                <a:solidFill>
                  <a:schemeClr val="bg1"/>
                </a:solidFill>
                <a:latin typeface="+mj-lt"/>
              </a:rPr>
              <a:t>Có </a:t>
            </a:r>
            <a:r>
              <a:rPr lang="vi-VN" sz="2100">
                <a:solidFill>
                  <a:schemeClr val="bg1"/>
                </a:solidFill>
                <a:latin typeface="+mj-lt"/>
              </a:rPr>
              <a:t>cung cấp chức năng đăng ký, quên mật khẩu hay không ? Cơ chế đăng ký, khôi phục mật khẩu thế nào</a:t>
            </a:r>
            <a:r>
              <a:rPr lang="vi-VN" sz="2100" smtClean="0">
                <a:solidFill>
                  <a:schemeClr val="bg1"/>
                </a:solidFill>
                <a:latin typeface="+mj-lt"/>
              </a:rPr>
              <a:t>?</a:t>
            </a:r>
          </a:p>
          <a:p>
            <a:pPr marL="342900" indent="-342900" algn="just">
              <a:buFontTx/>
              <a:buChar char="-"/>
            </a:pPr>
            <a:endParaRPr lang="vi-VN" sz="2100">
              <a:solidFill>
                <a:schemeClr val="bg1"/>
              </a:solidFill>
              <a:latin typeface="+mj-lt"/>
            </a:endParaRPr>
          </a:p>
          <a:p>
            <a:pPr algn="just"/>
            <a:r>
              <a:rPr lang="vi-VN" sz="2100" smtClean="0">
                <a:solidFill>
                  <a:schemeClr val="bg1"/>
                </a:solidFill>
                <a:latin typeface="+mj-lt"/>
              </a:rPr>
              <a:t>Nhận </a:t>
            </a:r>
            <a:r>
              <a:rPr lang="vi-VN" sz="2100">
                <a:solidFill>
                  <a:schemeClr val="bg1"/>
                </a:solidFill>
                <a:latin typeface="+mj-lt"/>
              </a:rPr>
              <a:t>diện các chức năng cụ thể, chi tiết của ứng </a:t>
            </a:r>
            <a:r>
              <a:rPr lang="vi-VN" sz="2100" smtClean="0">
                <a:solidFill>
                  <a:schemeClr val="bg1"/>
                </a:solidFill>
                <a:latin typeface="+mj-lt"/>
              </a:rPr>
              <a:t>dụng, </a:t>
            </a:r>
            <a:r>
              <a:rPr lang="vi-VN" sz="2100">
                <a:solidFill>
                  <a:schemeClr val="bg1"/>
                </a:solidFill>
                <a:latin typeface="+mj-lt"/>
              </a:rPr>
              <a:t>các chức năng cốt lõi mà ứng dụng tạo ra và hành động của mỗi chức năng được thiết kế.</a:t>
            </a:r>
          </a:p>
          <a:p>
            <a:pPr algn="just"/>
            <a:endParaRPr lang="vi-VN" sz="2100">
              <a:solidFill>
                <a:schemeClr val="bg1"/>
              </a:solidFill>
              <a:latin typeface="+mj-lt"/>
            </a:endParaRPr>
          </a:p>
          <a:p>
            <a:pPr algn="just"/>
            <a:endParaRPr lang="vi-VN" sz="2100">
              <a:solidFill>
                <a:schemeClr val="bg1"/>
              </a:solidFill>
              <a:latin typeface="+mj-lt"/>
            </a:endParaRPr>
          </a:p>
          <a:p>
            <a:pPr algn="just"/>
            <a:endParaRPr lang="vi-VN" sz="2100" smtClean="0">
              <a:solidFill>
                <a:schemeClr val="bg1"/>
              </a:solidFill>
              <a:latin typeface="+mj-lt"/>
            </a:endParaRPr>
          </a:p>
          <a:p>
            <a:pPr algn="just"/>
            <a:endParaRPr lang="vi-VN" sz="2100">
              <a:solidFill>
                <a:schemeClr val="bg1"/>
              </a:solidFill>
              <a:latin typeface="+mj-lt"/>
            </a:endParaRPr>
          </a:p>
        </p:txBody>
      </p:sp>
    </p:spTree>
    <p:extLst>
      <p:ext uri="{BB962C8B-B14F-4D97-AF65-F5344CB8AC3E}">
        <p14:creationId xmlns:p14="http://schemas.microsoft.com/office/powerpoint/2010/main" val="3519969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A2A2D">
              <a:alpha val="75000"/>
            </a:srgbClr>
          </a:solidFill>
          <a:ln/>
        </p:spPr>
      </p:sp>
      <p:sp>
        <p:nvSpPr>
          <p:cNvPr id="3" name="Rectangle 2"/>
          <p:cNvSpPr/>
          <p:nvPr/>
        </p:nvSpPr>
        <p:spPr>
          <a:xfrm>
            <a:off x="1092820" y="976631"/>
            <a:ext cx="4964821" cy="636585"/>
          </a:xfrm>
          <a:prstGeom prst="rect">
            <a:avLst/>
          </a:prstGeom>
        </p:spPr>
        <p:txBody>
          <a:bodyPr wrap="none">
            <a:spAutoFit/>
          </a:bodyPr>
          <a:lstStyle/>
          <a:p>
            <a:pPr>
              <a:lnSpc>
                <a:spcPts val="4831"/>
              </a:lnSpc>
            </a:pPr>
            <a:r>
              <a:rPr lang="vi-VN" sz="2500" b="1">
                <a:solidFill>
                  <a:srgbClr val="00B0F0"/>
                </a:solidFill>
                <a:latin typeface="+mj-lt"/>
                <a:ea typeface="Instrument Sans" pitchFamily="34" charset="-122"/>
                <a:cs typeface="Instrument Sans" pitchFamily="34" charset="-120"/>
              </a:rPr>
              <a:t>Xác định tất cả điểm vào ứng dụng</a:t>
            </a:r>
            <a:endParaRPr lang="en-US" sz="2500" dirty="0">
              <a:solidFill>
                <a:srgbClr val="00B0F0"/>
              </a:solidFill>
              <a:latin typeface="+mj-lt"/>
            </a:endParaRPr>
          </a:p>
        </p:txBody>
      </p:sp>
      <p:sp>
        <p:nvSpPr>
          <p:cNvPr id="4" name="TextBox 3"/>
          <p:cNvSpPr txBox="1"/>
          <p:nvPr/>
        </p:nvSpPr>
        <p:spPr>
          <a:xfrm>
            <a:off x="1092820" y="1723499"/>
            <a:ext cx="12533970" cy="3000821"/>
          </a:xfrm>
          <a:prstGeom prst="rect">
            <a:avLst/>
          </a:prstGeom>
          <a:noFill/>
        </p:spPr>
        <p:txBody>
          <a:bodyPr wrap="square" rtlCol="0">
            <a:spAutoFit/>
          </a:bodyPr>
          <a:lstStyle/>
          <a:p>
            <a:pPr lvl="0" fontAlgn="base"/>
            <a:r>
              <a:rPr lang="en-US" sz="2100" b="1">
                <a:solidFill>
                  <a:schemeClr val="bg1"/>
                </a:solidFill>
                <a:latin typeface="Times New Roman" panose="02020603050405020304" pitchFamily="18" charset="0"/>
                <a:cs typeface="Times New Roman" panose="02020603050405020304" pitchFamily="18" charset="0"/>
              </a:rPr>
              <a:t>C</a:t>
            </a:r>
            <a:r>
              <a:rPr lang="en-US" sz="2100" b="1" smtClean="0">
                <a:solidFill>
                  <a:schemeClr val="bg1"/>
                </a:solidFill>
                <a:latin typeface="Times New Roman" panose="02020603050405020304" pitchFamily="18" charset="0"/>
                <a:cs typeface="Times New Roman" panose="02020603050405020304" pitchFamily="18" charset="0"/>
              </a:rPr>
              <a:t>ác </a:t>
            </a:r>
            <a:r>
              <a:rPr lang="en-US" sz="2100" b="1">
                <a:solidFill>
                  <a:schemeClr val="bg1"/>
                </a:solidFill>
                <a:latin typeface="Times New Roman" panose="02020603050405020304" pitchFamily="18" charset="0"/>
                <a:cs typeface="Times New Roman" panose="02020603050405020304" pitchFamily="18" charset="0"/>
              </a:rPr>
              <a:t>điểm vào ứng dụng có thể </a:t>
            </a:r>
            <a:r>
              <a:rPr lang="en-US" sz="2100" b="1" smtClean="0">
                <a:solidFill>
                  <a:schemeClr val="bg1"/>
                </a:solidFill>
                <a:latin typeface="Times New Roman" panose="02020603050405020304" pitchFamily="18" charset="0"/>
                <a:cs typeface="Times New Roman" panose="02020603050405020304" pitchFamily="18" charset="0"/>
              </a:rPr>
              <a:t>là:</a:t>
            </a:r>
            <a:endParaRPr lang="vi-VN" sz="2100" b="1">
              <a:solidFill>
                <a:schemeClr val="bg1"/>
              </a:solidFill>
              <a:latin typeface="Times New Roman" panose="02020603050405020304" pitchFamily="18" charset="0"/>
              <a:cs typeface="Times New Roman" panose="02020603050405020304" pitchFamily="18" charset="0"/>
            </a:endParaRPr>
          </a:p>
          <a:p>
            <a:pPr lvl="1" fontAlgn="base"/>
            <a:r>
              <a:rPr lang="en-US" sz="2100" smtClean="0">
                <a:solidFill>
                  <a:schemeClr val="bg1"/>
                </a:solidFill>
                <a:latin typeface="Times New Roman" panose="02020603050405020304" pitchFamily="18" charset="0"/>
                <a:cs typeface="Times New Roman" panose="02020603050405020304" pitchFamily="18" charset="0"/>
              </a:rPr>
              <a:t>- URL </a:t>
            </a:r>
            <a:r>
              <a:rPr lang="en-US" sz="2100">
                <a:solidFill>
                  <a:schemeClr val="bg1"/>
                </a:solidFill>
                <a:latin typeface="Times New Roman" panose="02020603050405020304" pitchFamily="18" charset="0"/>
                <a:cs typeface="Times New Roman" panose="02020603050405020304" pitchFamily="18" charset="0"/>
              </a:rPr>
              <a:t>string: Sử dụng việc phân tích url, lấy ra các name ( tham khảo phần định nghĩa URI) làm đầu vào ứng dụng</a:t>
            </a:r>
            <a:endParaRPr lang="vi-VN" sz="2100">
              <a:solidFill>
                <a:schemeClr val="bg1"/>
              </a:solidFill>
              <a:latin typeface="Times New Roman" panose="02020603050405020304" pitchFamily="18" charset="0"/>
              <a:cs typeface="Times New Roman" panose="02020603050405020304" pitchFamily="18" charset="0"/>
            </a:endParaRPr>
          </a:p>
          <a:p>
            <a:pPr lvl="1" fontAlgn="base"/>
            <a:r>
              <a:rPr lang="en-US" sz="2100" smtClean="0">
                <a:solidFill>
                  <a:schemeClr val="bg1"/>
                </a:solidFill>
                <a:latin typeface="Times New Roman" panose="02020603050405020304" pitchFamily="18" charset="0"/>
                <a:cs typeface="Times New Roman" panose="02020603050405020304" pitchFamily="18" charset="0"/>
              </a:rPr>
              <a:t>- Các </a:t>
            </a:r>
            <a:r>
              <a:rPr lang="en-US" sz="2100">
                <a:solidFill>
                  <a:schemeClr val="bg1"/>
                </a:solidFill>
                <a:latin typeface="Times New Roman" panose="02020603050405020304" pitchFamily="18" charset="0"/>
                <a:cs typeface="Times New Roman" panose="02020603050405020304" pitchFamily="18" charset="0"/>
              </a:rPr>
              <a:t>trường trong HTTP header như: User Agent, Cookie, Referer.</a:t>
            </a:r>
            <a:endParaRPr lang="vi-VN" sz="2100">
              <a:solidFill>
                <a:schemeClr val="bg1"/>
              </a:solidFill>
              <a:latin typeface="Times New Roman" panose="02020603050405020304" pitchFamily="18" charset="0"/>
              <a:cs typeface="Times New Roman" panose="02020603050405020304" pitchFamily="18" charset="0"/>
            </a:endParaRPr>
          </a:p>
          <a:p>
            <a:pPr lvl="1" fontAlgn="base"/>
            <a:r>
              <a:rPr lang="en-US" sz="2100" smtClean="0">
                <a:solidFill>
                  <a:schemeClr val="bg1"/>
                </a:solidFill>
                <a:latin typeface="Times New Roman" panose="02020603050405020304" pitchFamily="18" charset="0"/>
                <a:cs typeface="Times New Roman" panose="02020603050405020304" pitchFamily="18" charset="0"/>
              </a:rPr>
              <a:t>- Giá </a:t>
            </a:r>
            <a:r>
              <a:rPr lang="en-US" sz="2100">
                <a:solidFill>
                  <a:schemeClr val="bg1"/>
                </a:solidFill>
                <a:latin typeface="Times New Roman" panose="02020603050405020304" pitchFamily="18" charset="0"/>
                <a:cs typeface="Times New Roman" panose="02020603050405020304" pitchFamily="18" charset="0"/>
              </a:rPr>
              <a:t>trị POST data: Cũng sử dụng phương pháp phân tích URI. Ví dụ như hình trên lấy được hai điểm vào ứng dụng là: username và password.</a:t>
            </a:r>
            <a:endParaRPr lang="vi-VN" sz="2100">
              <a:solidFill>
                <a:schemeClr val="bg1"/>
              </a:solidFill>
              <a:latin typeface="Times New Roman" panose="02020603050405020304" pitchFamily="18" charset="0"/>
              <a:cs typeface="Times New Roman" panose="02020603050405020304" pitchFamily="18" charset="0"/>
            </a:endParaRPr>
          </a:p>
          <a:p>
            <a:pPr algn="just"/>
            <a:endParaRPr lang="vi-VN" sz="2100">
              <a:solidFill>
                <a:schemeClr val="bg1"/>
              </a:solidFill>
              <a:latin typeface="+mj-lt"/>
            </a:endParaRPr>
          </a:p>
          <a:p>
            <a:pPr algn="just"/>
            <a:endParaRPr lang="vi-VN" sz="2100" b="1">
              <a:solidFill>
                <a:schemeClr val="bg1"/>
              </a:solidFill>
              <a:latin typeface="+mj-lt"/>
            </a:endParaRPr>
          </a:p>
          <a:p>
            <a:pPr algn="just"/>
            <a:endParaRPr lang="vi-VN" sz="2100" b="1" smtClean="0">
              <a:solidFill>
                <a:schemeClr val="bg1"/>
              </a:solidFill>
              <a:latin typeface="+mj-lt"/>
            </a:endParaRPr>
          </a:p>
        </p:txBody>
      </p:sp>
      <p:pic>
        <p:nvPicPr>
          <p:cNvPr id="5" name="Picture 4" descr="https://lh6.googleusercontent.com/QDv5GSW21CIzRDbU-Y9wF09iTBOWlcEwyiehy-6aIEhhFcwIVngL3O70wpqerDlZRzGlyw3_qre8Q3ZKNV5XOI_fbvzvkXaQXFKnXV7P-d9YOkQIj5QWgGg5wcfezqKSuffQkuY"/>
          <p:cNvPicPr/>
          <p:nvPr/>
        </p:nvPicPr>
        <p:blipFill>
          <a:blip r:embed="rId2">
            <a:extLst>
              <a:ext uri="{28A0092B-C50C-407E-A947-70E740481C1C}">
                <a14:useLocalDpi xmlns:a14="http://schemas.microsoft.com/office/drawing/2010/main" val="0"/>
              </a:ext>
            </a:extLst>
          </a:blip>
          <a:srcRect/>
          <a:stretch>
            <a:fillRect/>
          </a:stretch>
        </p:blipFill>
        <p:spPr bwMode="auto">
          <a:xfrm>
            <a:off x="2492792" y="4114800"/>
            <a:ext cx="9456233" cy="3885442"/>
          </a:xfrm>
          <a:prstGeom prst="rect">
            <a:avLst/>
          </a:prstGeom>
          <a:noFill/>
          <a:ln>
            <a:noFill/>
          </a:ln>
        </p:spPr>
      </p:pic>
    </p:spTree>
    <p:extLst>
      <p:ext uri="{BB962C8B-B14F-4D97-AF65-F5344CB8AC3E}">
        <p14:creationId xmlns:p14="http://schemas.microsoft.com/office/powerpoint/2010/main" val="2167596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A2A2D">
              <a:alpha val="75000"/>
            </a:srgbClr>
          </a:solidFill>
          <a:ln/>
        </p:spPr>
      </p:sp>
      <p:sp>
        <p:nvSpPr>
          <p:cNvPr id="3" name="Rectangle 2"/>
          <p:cNvSpPr/>
          <p:nvPr/>
        </p:nvSpPr>
        <p:spPr>
          <a:xfrm>
            <a:off x="1064941" y="1130402"/>
            <a:ext cx="12901961" cy="636585"/>
          </a:xfrm>
          <a:prstGeom prst="rect">
            <a:avLst/>
          </a:prstGeom>
        </p:spPr>
        <p:txBody>
          <a:bodyPr wrap="square">
            <a:spAutoFit/>
          </a:bodyPr>
          <a:lstStyle/>
          <a:p>
            <a:pPr>
              <a:lnSpc>
                <a:spcPts val="4831"/>
              </a:lnSpc>
            </a:pPr>
            <a:r>
              <a:rPr lang="vi-VN" sz="2500" b="1">
                <a:solidFill>
                  <a:srgbClr val="00B0F0"/>
                </a:solidFill>
                <a:latin typeface="+mj-lt"/>
                <a:ea typeface="Instrument Sans" pitchFamily="34" charset="-122"/>
                <a:cs typeface="Instrument Sans" pitchFamily="34" charset="-120"/>
              </a:rPr>
              <a:t>Xác định khả năng tấn công</a:t>
            </a:r>
            <a:endParaRPr lang="en-US" sz="2500" dirty="0">
              <a:solidFill>
                <a:srgbClr val="00B0F0"/>
              </a:solidFill>
              <a:latin typeface="+mj-lt"/>
            </a:endParaRPr>
          </a:p>
        </p:txBody>
      </p:sp>
      <p:sp>
        <p:nvSpPr>
          <p:cNvPr id="4" name="TextBox 3"/>
          <p:cNvSpPr txBox="1"/>
          <p:nvPr/>
        </p:nvSpPr>
        <p:spPr>
          <a:xfrm>
            <a:off x="1064941" y="1896779"/>
            <a:ext cx="12533970" cy="1061829"/>
          </a:xfrm>
          <a:prstGeom prst="rect">
            <a:avLst/>
          </a:prstGeom>
          <a:noFill/>
        </p:spPr>
        <p:txBody>
          <a:bodyPr wrap="square" rtlCol="0">
            <a:spAutoFit/>
          </a:bodyPr>
          <a:lstStyle/>
          <a:p>
            <a:pPr algn="just"/>
            <a:r>
              <a:rPr lang="vi-VN" sz="2100" smtClean="0">
                <a:solidFill>
                  <a:schemeClr val="bg1"/>
                </a:solidFill>
                <a:latin typeface="+mj-lt"/>
              </a:rPr>
              <a:t>Tiến </a:t>
            </a:r>
            <a:r>
              <a:rPr lang="vi-VN" sz="2100">
                <a:solidFill>
                  <a:schemeClr val="bg1"/>
                </a:solidFill>
                <a:latin typeface="+mj-lt"/>
              </a:rPr>
              <a:t>hành phân tích từng điểm vào ứng dụng, xác định điểm vào đó có thể mắc lỗi gì. Mục đích là xác định khả năng tấn công ứng dụng. C</a:t>
            </a:r>
            <a:r>
              <a:rPr lang="vi-VN" sz="2100" smtClean="0">
                <a:solidFill>
                  <a:schemeClr val="bg1"/>
                </a:solidFill>
                <a:latin typeface="+mj-lt"/>
              </a:rPr>
              <a:t>ấu </a:t>
            </a:r>
            <a:r>
              <a:rPr lang="vi-VN" sz="2100">
                <a:solidFill>
                  <a:schemeClr val="bg1"/>
                </a:solidFill>
                <a:latin typeface="+mj-lt"/>
              </a:rPr>
              <a:t>trúc bên trong và chức năng của ứng dụng ở phía server. Với mỗi điểm vào ứng dụng thu được ở trên, nhận diện các lỗi thông dụng thường xuất hiện ở chúng. Cụ thể như </a:t>
            </a:r>
            <a:r>
              <a:rPr lang="vi-VN" sz="2100" smtClean="0">
                <a:solidFill>
                  <a:schemeClr val="bg1"/>
                </a:solidFill>
                <a:latin typeface="+mj-lt"/>
              </a:rPr>
              <a:t>sau:</a:t>
            </a:r>
            <a:endParaRPr lang="vi-VN" sz="2100">
              <a:solidFill>
                <a:schemeClr val="bg1"/>
              </a:solidFill>
              <a:latin typeface="+mj-lt"/>
            </a:endParaRPr>
          </a:p>
        </p:txBody>
      </p:sp>
      <p:graphicFrame>
        <p:nvGraphicFramePr>
          <p:cNvPr id="5" name="Table 4"/>
          <p:cNvGraphicFramePr>
            <a:graphicFrameLocks noGrp="1"/>
          </p:cNvGraphicFramePr>
          <p:nvPr>
            <p:extLst>
              <p:ext uri="{D42A27DB-BD31-4B8C-83A1-F6EECF244321}">
                <p14:modId xmlns:p14="http://schemas.microsoft.com/office/powerpoint/2010/main" val="893276747"/>
              </p:ext>
            </p:extLst>
          </p:nvPr>
        </p:nvGraphicFramePr>
        <p:xfrm>
          <a:off x="2174487" y="3218192"/>
          <a:ext cx="10091854" cy="4751824"/>
        </p:xfrm>
        <a:graphic>
          <a:graphicData uri="http://schemas.openxmlformats.org/drawingml/2006/table">
            <a:tbl>
              <a:tblPr firstRow="1" firstCol="1" bandRow="1">
                <a:tableStyleId>{5C22544A-7EE6-4342-B048-85BDC9FD1C3A}</a:tableStyleId>
              </a:tblPr>
              <a:tblGrid>
                <a:gridCol w="5045927">
                  <a:extLst>
                    <a:ext uri="{9D8B030D-6E8A-4147-A177-3AD203B41FA5}">
                      <a16:colId xmlns:a16="http://schemas.microsoft.com/office/drawing/2014/main" val="1061681560"/>
                    </a:ext>
                  </a:extLst>
                </a:gridCol>
                <a:gridCol w="5045927">
                  <a:extLst>
                    <a:ext uri="{9D8B030D-6E8A-4147-A177-3AD203B41FA5}">
                      <a16:colId xmlns:a16="http://schemas.microsoft.com/office/drawing/2014/main" val="3186843870"/>
                    </a:ext>
                  </a:extLst>
                </a:gridCol>
              </a:tblGrid>
              <a:tr h="271854">
                <a:tc>
                  <a:txBody>
                    <a:bodyPr/>
                    <a:lstStyle/>
                    <a:p>
                      <a:pPr marL="0" marR="0" algn="ctr">
                        <a:lnSpc>
                          <a:spcPct val="107000"/>
                        </a:lnSpc>
                        <a:spcBef>
                          <a:spcPts val="200"/>
                        </a:spcBef>
                        <a:spcAft>
                          <a:spcPts val="600"/>
                        </a:spcAft>
                      </a:pPr>
                      <a:r>
                        <a:rPr lang="en-US" sz="1300">
                          <a:effectLst/>
                        </a:rPr>
                        <a:t>Chức năng/Tương tác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200"/>
                        </a:spcBef>
                        <a:spcAft>
                          <a:spcPts val="600"/>
                        </a:spcAft>
                      </a:pPr>
                      <a:r>
                        <a:rPr lang="en-US" sz="1300">
                          <a:effectLst/>
                        </a:rPr>
                        <a:t>Khả năng mắc lỗi</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8712491"/>
                  </a:ext>
                </a:extLst>
              </a:tr>
              <a:tr h="271854">
                <a:tc>
                  <a:txBody>
                    <a:bodyPr/>
                    <a:lstStyle/>
                    <a:p>
                      <a:pPr marL="0" marR="0" algn="just">
                        <a:lnSpc>
                          <a:spcPct val="107000"/>
                        </a:lnSpc>
                        <a:spcBef>
                          <a:spcPts val="200"/>
                        </a:spcBef>
                        <a:spcAft>
                          <a:spcPts val="600"/>
                        </a:spcAft>
                      </a:pPr>
                      <a:r>
                        <a:rPr lang="en-US" sz="1300">
                          <a:effectLst/>
                        </a:rPr>
                        <a:t>Tương tác với cơ sở dữ liệu</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SQL injection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9795923"/>
                  </a:ext>
                </a:extLst>
              </a:tr>
              <a:tr h="271854">
                <a:tc>
                  <a:txBody>
                    <a:bodyPr/>
                    <a:lstStyle/>
                    <a:p>
                      <a:pPr marL="0" marR="0" algn="just">
                        <a:lnSpc>
                          <a:spcPct val="107000"/>
                        </a:lnSpc>
                        <a:spcBef>
                          <a:spcPts val="200"/>
                        </a:spcBef>
                        <a:spcAft>
                          <a:spcPts val="600"/>
                        </a:spcAft>
                      </a:pPr>
                      <a:r>
                        <a:rPr lang="en-US" sz="1300">
                          <a:effectLst/>
                        </a:rPr>
                        <a:t>Tương tác với hệ thống (ping, traceroute)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Command injection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9748798"/>
                  </a:ext>
                </a:extLst>
              </a:tr>
              <a:tr h="271854">
                <a:tc>
                  <a:txBody>
                    <a:bodyPr/>
                    <a:lstStyle/>
                    <a:p>
                      <a:pPr marL="0" marR="0" algn="just">
                        <a:lnSpc>
                          <a:spcPct val="107000"/>
                        </a:lnSpc>
                        <a:spcBef>
                          <a:spcPts val="200"/>
                        </a:spcBef>
                        <a:spcAft>
                          <a:spcPts val="600"/>
                        </a:spcAft>
                      </a:pPr>
                      <a:r>
                        <a:rPr lang="en-US" sz="1300">
                          <a:effectLst/>
                        </a:rPr>
                        <a:t>File upload, download</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Path traversal, stored cross-site scripting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2541438"/>
                  </a:ext>
                </a:extLst>
              </a:tr>
              <a:tr h="271854">
                <a:tc>
                  <a:txBody>
                    <a:bodyPr/>
                    <a:lstStyle/>
                    <a:p>
                      <a:pPr marL="0" marR="0" algn="just">
                        <a:lnSpc>
                          <a:spcPct val="107000"/>
                        </a:lnSpc>
                        <a:spcBef>
                          <a:spcPts val="200"/>
                        </a:spcBef>
                        <a:spcAft>
                          <a:spcPts val="600"/>
                        </a:spcAft>
                      </a:pPr>
                      <a:r>
                        <a:rPr lang="en-US" sz="1300">
                          <a:effectLst/>
                        </a:rPr>
                        <a:t>Hiển thị thông tin do người dùng cung cấp</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Cross-site scripting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3657600"/>
                  </a:ext>
                </a:extLst>
              </a:tr>
              <a:tr h="271854">
                <a:tc>
                  <a:txBody>
                    <a:bodyPr/>
                    <a:lstStyle/>
                    <a:p>
                      <a:pPr marL="0" marR="0" algn="just">
                        <a:lnSpc>
                          <a:spcPct val="107000"/>
                        </a:lnSpc>
                        <a:spcBef>
                          <a:spcPts val="200"/>
                        </a:spcBef>
                        <a:spcAft>
                          <a:spcPts val="600"/>
                        </a:spcAft>
                      </a:pPr>
                      <a:r>
                        <a:rPr lang="en-US" sz="1300">
                          <a:effectLst/>
                        </a:rPr>
                        <a:t>Dynamic redirects</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Chuyển hướng người dùng, header injection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9932921"/>
                  </a:ext>
                </a:extLst>
              </a:tr>
              <a:tr h="271854">
                <a:tc>
                  <a:txBody>
                    <a:bodyPr/>
                    <a:lstStyle/>
                    <a:p>
                      <a:pPr marL="0" marR="0" algn="just">
                        <a:lnSpc>
                          <a:spcPct val="107000"/>
                        </a:lnSpc>
                        <a:spcBef>
                          <a:spcPts val="200"/>
                        </a:spcBef>
                        <a:spcAft>
                          <a:spcPts val="600"/>
                        </a:spcAft>
                      </a:pPr>
                      <a:r>
                        <a:rPr lang="en-US" sz="1300">
                          <a:effectLst/>
                        </a:rPr>
                        <a:t>Đăng nhập, đăng ký, khôi phục mật khẩu.</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Liệt kê người dùng, mật khẩu yếu, tấn công brute force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0626840"/>
                  </a:ext>
                </a:extLst>
              </a:tr>
              <a:tr h="271854">
                <a:tc>
                  <a:txBody>
                    <a:bodyPr/>
                    <a:lstStyle/>
                    <a:p>
                      <a:pPr marL="0" marR="0" algn="just">
                        <a:lnSpc>
                          <a:spcPct val="107000"/>
                        </a:lnSpc>
                        <a:spcBef>
                          <a:spcPts val="200"/>
                        </a:spcBef>
                        <a:spcAft>
                          <a:spcPts val="600"/>
                        </a:spcAft>
                      </a:pPr>
                      <a:r>
                        <a:rPr lang="en-US" sz="1300">
                          <a:effectLst/>
                        </a:rPr>
                        <a:t>Đăng nhập nhiều lớp (username/password, token)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Logic flaws</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790674"/>
                  </a:ext>
                </a:extLst>
              </a:tr>
              <a:tr h="674014">
                <a:tc>
                  <a:txBody>
                    <a:bodyPr/>
                    <a:lstStyle/>
                    <a:p>
                      <a:pPr marL="0" marR="0" algn="just">
                        <a:lnSpc>
                          <a:spcPct val="107000"/>
                        </a:lnSpc>
                        <a:spcBef>
                          <a:spcPts val="200"/>
                        </a:spcBef>
                        <a:spcAft>
                          <a:spcPts val="600"/>
                        </a:spcAft>
                      </a:pPr>
                      <a:r>
                        <a:rPr lang="en-US" sz="1300">
                          <a:effectLst/>
                        </a:rPr>
                        <a:t>Tính năng mạng xã hội, thông tin tài khoản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Liệt kê người dùng, stored cross-site</a:t>
                      </a:r>
                      <a:endParaRPr lang="vi-VN" sz="1100">
                        <a:effectLst/>
                      </a:endParaRPr>
                    </a:p>
                    <a:p>
                      <a:pPr marL="0" marR="0" algn="just">
                        <a:lnSpc>
                          <a:spcPct val="107000"/>
                        </a:lnSpc>
                        <a:spcBef>
                          <a:spcPts val="200"/>
                        </a:spcBef>
                        <a:spcAft>
                          <a:spcPts val="600"/>
                        </a:spcAft>
                      </a:pPr>
                      <a:r>
                        <a:rPr lang="en-US" sz="1300">
                          <a:effectLst/>
                        </a:rPr>
                        <a:t>scripting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8457294"/>
                  </a:ext>
                </a:extLst>
              </a:tr>
              <a:tr h="271854">
                <a:tc>
                  <a:txBody>
                    <a:bodyPr/>
                    <a:lstStyle/>
                    <a:p>
                      <a:pPr marL="0" marR="0" algn="just">
                        <a:lnSpc>
                          <a:spcPct val="107000"/>
                        </a:lnSpc>
                        <a:spcBef>
                          <a:spcPts val="200"/>
                        </a:spcBef>
                        <a:spcAft>
                          <a:spcPts val="600"/>
                        </a:spcAft>
                      </a:pPr>
                      <a:r>
                        <a:rPr lang="en-US" sz="1300">
                          <a:effectLst/>
                        </a:rPr>
                        <a:t>Tương tác với email</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E-mail và/hoặc command injection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2985487"/>
                  </a:ext>
                </a:extLst>
              </a:tr>
              <a:tr h="271854">
                <a:tc>
                  <a:txBody>
                    <a:bodyPr/>
                    <a:lstStyle/>
                    <a:p>
                      <a:pPr marL="0" marR="0" algn="just">
                        <a:lnSpc>
                          <a:spcPct val="107000"/>
                        </a:lnSpc>
                        <a:spcBef>
                          <a:spcPts val="200"/>
                        </a:spcBef>
                        <a:spcAft>
                          <a:spcPts val="600"/>
                        </a:spcAft>
                      </a:pPr>
                      <a:r>
                        <a:rPr lang="en-US" sz="1300">
                          <a:effectLst/>
                        </a:rPr>
                        <a:t>Sử dụng ứng dụng hãng thứ ba</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Những lỗ hổng đã công bố</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0653877"/>
                  </a:ext>
                </a:extLst>
              </a:tr>
              <a:tr h="271854">
                <a:tc>
                  <a:txBody>
                    <a:bodyPr/>
                    <a:lstStyle/>
                    <a:p>
                      <a:pPr marL="0" marR="0" algn="just">
                        <a:lnSpc>
                          <a:spcPct val="107000"/>
                        </a:lnSpc>
                        <a:spcBef>
                          <a:spcPts val="200"/>
                        </a:spcBef>
                        <a:spcAft>
                          <a:spcPts val="600"/>
                        </a:spcAft>
                      </a:pPr>
                      <a:r>
                        <a:rPr lang="en-US" sz="1300">
                          <a:effectLst/>
                        </a:rPr>
                        <a:t>Phiên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Session Fixation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3856775"/>
                  </a:ext>
                </a:extLst>
              </a:tr>
              <a:tr h="271854">
                <a:tc>
                  <a:txBody>
                    <a:bodyPr/>
                    <a:lstStyle/>
                    <a:p>
                      <a:pPr marL="0" marR="0" algn="just">
                        <a:lnSpc>
                          <a:spcPct val="107000"/>
                        </a:lnSpc>
                        <a:spcBef>
                          <a:spcPts val="200"/>
                        </a:spcBef>
                        <a:spcAft>
                          <a:spcPts val="600"/>
                        </a:spcAft>
                      </a:pPr>
                      <a:r>
                        <a:rPr lang="en-US" sz="1300">
                          <a:effectLst/>
                        </a:rPr>
                        <a:t>Chức năng quan trọng (thêm, sửa, xóa người dùng)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CSRF</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015123"/>
                  </a:ext>
                </a:extLst>
              </a:tr>
              <a:tr h="271854">
                <a:tc>
                  <a:txBody>
                    <a:bodyPr/>
                    <a:lstStyle/>
                    <a:p>
                      <a:pPr marL="0" marR="0" algn="just">
                        <a:lnSpc>
                          <a:spcPct val="107000"/>
                        </a:lnSpc>
                        <a:spcBef>
                          <a:spcPts val="200"/>
                        </a:spcBef>
                        <a:spcAft>
                          <a:spcPts val="600"/>
                        </a:spcAft>
                      </a:pPr>
                      <a:r>
                        <a:rPr lang="en-US" sz="1300">
                          <a:effectLst/>
                        </a:rPr>
                        <a:t>Thông tin truyền dạng rõ</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Session Hjacking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4039056"/>
                  </a:ext>
                </a:extLst>
              </a:tr>
              <a:tr h="271854">
                <a:tc>
                  <a:txBody>
                    <a:bodyPr/>
                    <a:lstStyle/>
                    <a:p>
                      <a:pPr marL="0" marR="0" algn="just">
                        <a:lnSpc>
                          <a:spcPct val="107000"/>
                        </a:lnSpc>
                        <a:spcBef>
                          <a:spcPts val="200"/>
                        </a:spcBef>
                        <a:spcAft>
                          <a:spcPts val="600"/>
                        </a:spcAft>
                      </a:pPr>
                      <a:r>
                        <a:rPr lang="en-US" sz="1300">
                          <a:effectLst/>
                        </a:rPr>
                        <a:t>Phân quyền theo chiều ngang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Phân quyền truy cập dữ liệu</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2498139"/>
                  </a:ext>
                </a:extLst>
              </a:tr>
              <a:tr h="271854">
                <a:tc>
                  <a:txBody>
                    <a:bodyPr/>
                    <a:lstStyle/>
                    <a:p>
                      <a:pPr marL="0" marR="0" algn="just">
                        <a:lnSpc>
                          <a:spcPct val="107000"/>
                        </a:lnSpc>
                        <a:spcBef>
                          <a:spcPts val="200"/>
                        </a:spcBef>
                        <a:spcAft>
                          <a:spcPts val="600"/>
                        </a:spcAft>
                      </a:pPr>
                      <a:r>
                        <a:rPr lang="en-US" sz="1300">
                          <a:effectLst/>
                        </a:rPr>
                        <a:t>Phân quyền theo chiều dọc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200"/>
                        </a:spcBef>
                        <a:spcAft>
                          <a:spcPts val="600"/>
                        </a:spcAft>
                      </a:pPr>
                      <a:r>
                        <a:rPr lang="en-US" sz="1300">
                          <a:effectLst/>
                        </a:rPr>
                        <a:t>Leo thang đặc quyền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1537053"/>
                  </a:ext>
                </a:extLst>
              </a:tr>
            </a:tbl>
          </a:graphicData>
        </a:graphic>
      </p:graphicFrame>
    </p:spTree>
    <p:extLst>
      <p:ext uri="{BB962C8B-B14F-4D97-AF65-F5344CB8AC3E}">
        <p14:creationId xmlns:p14="http://schemas.microsoft.com/office/powerpoint/2010/main" val="3550002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A2A2D">
              <a:alpha val="75000"/>
            </a:srgbClr>
          </a:solidFill>
          <a:ln/>
        </p:spPr>
      </p:sp>
      <p:sp>
        <p:nvSpPr>
          <p:cNvPr id="3" name="Rectangle 2"/>
          <p:cNvSpPr/>
          <p:nvPr/>
        </p:nvSpPr>
        <p:spPr>
          <a:xfrm>
            <a:off x="1048215" y="644573"/>
            <a:ext cx="12913113" cy="636585"/>
          </a:xfrm>
          <a:prstGeom prst="rect">
            <a:avLst/>
          </a:prstGeom>
        </p:spPr>
        <p:txBody>
          <a:bodyPr wrap="square">
            <a:spAutoFit/>
          </a:bodyPr>
          <a:lstStyle/>
          <a:p>
            <a:pPr>
              <a:lnSpc>
                <a:spcPts val="4831"/>
              </a:lnSpc>
            </a:pPr>
            <a:r>
              <a:rPr lang="vi-VN" sz="2500" b="1">
                <a:solidFill>
                  <a:srgbClr val="00B0F0"/>
                </a:solidFill>
                <a:latin typeface="+mj-lt"/>
                <a:ea typeface="Instrument Sans" pitchFamily="34" charset="-122"/>
                <a:cs typeface="Instrument Sans" pitchFamily="34" charset="-120"/>
              </a:rPr>
              <a:t>Kiểm tra khả năng lỗi</a:t>
            </a:r>
            <a:endParaRPr lang="en-US" sz="2500" dirty="0">
              <a:solidFill>
                <a:srgbClr val="00B0F0"/>
              </a:solidFill>
              <a:latin typeface="+mj-lt"/>
            </a:endParaRPr>
          </a:p>
        </p:txBody>
      </p:sp>
      <p:sp>
        <p:nvSpPr>
          <p:cNvPr id="4" name="TextBox 3"/>
          <p:cNvSpPr txBox="1"/>
          <p:nvPr/>
        </p:nvSpPr>
        <p:spPr>
          <a:xfrm>
            <a:off x="1048215" y="1449659"/>
            <a:ext cx="12533970" cy="5909310"/>
          </a:xfrm>
          <a:prstGeom prst="rect">
            <a:avLst/>
          </a:prstGeom>
          <a:noFill/>
        </p:spPr>
        <p:txBody>
          <a:bodyPr wrap="square" rtlCol="0">
            <a:spAutoFit/>
          </a:bodyPr>
          <a:lstStyle/>
          <a:p>
            <a:pPr algn="just">
              <a:lnSpc>
                <a:spcPct val="150000"/>
              </a:lnSpc>
            </a:pPr>
            <a:r>
              <a:rPr lang="vi-VN" sz="2100">
                <a:solidFill>
                  <a:schemeClr val="bg1"/>
                </a:solidFill>
                <a:latin typeface="+mj-lt"/>
              </a:rPr>
              <a:t>Dựa vào thông tin về điểm vào, lỗi có thể mắc, tiến hành kiểm tra khả năng mắc lỗi với từng điểm vào ứng dụng. Kiểm tra các lỗi:</a:t>
            </a:r>
          </a:p>
          <a:p>
            <a:pPr algn="just">
              <a:lnSpc>
                <a:spcPct val="150000"/>
              </a:lnSpc>
            </a:pPr>
            <a:r>
              <a:rPr lang="vi-VN" sz="2100">
                <a:solidFill>
                  <a:schemeClr val="bg1"/>
                </a:solidFill>
                <a:latin typeface="+mj-lt"/>
              </a:rPr>
              <a:t>•	Lỗi liên quan đến xác thực: liệt kê người dùng, tấn công vét cạn mật khẩu, chính sách mật khẩu mạnh.</a:t>
            </a:r>
          </a:p>
          <a:p>
            <a:pPr algn="just">
              <a:lnSpc>
                <a:spcPct val="150000"/>
              </a:lnSpc>
            </a:pPr>
            <a:r>
              <a:rPr lang="vi-VN" sz="2100">
                <a:solidFill>
                  <a:schemeClr val="bg1"/>
                </a:solidFill>
                <a:latin typeface="+mj-lt"/>
              </a:rPr>
              <a:t>•	Lỗi liên quan đến quản lý phiên: Session Fixation, Session Hijacking, lỗi CSRF.</a:t>
            </a:r>
          </a:p>
          <a:p>
            <a:pPr algn="just">
              <a:lnSpc>
                <a:spcPct val="150000"/>
              </a:lnSpc>
            </a:pPr>
            <a:r>
              <a:rPr lang="vi-VN" sz="2100">
                <a:solidFill>
                  <a:schemeClr val="bg1"/>
                </a:solidFill>
                <a:latin typeface="+mj-lt"/>
              </a:rPr>
              <a:t>•	Lỗi liên quan đến phân quyền, logic ứng dụng: lỗi phân quyền truy </a:t>
            </a:r>
            <a:r>
              <a:rPr lang="vi-VN" sz="2100" smtClean="0">
                <a:solidFill>
                  <a:schemeClr val="bg1"/>
                </a:solidFill>
                <a:latin typeface="+mj-lt"/>
              </a:rPr>
              <a:t>cập, </a:t>
            </a:r>
            <a:r>
              <a:rPr lang="vi-VN" sz="2100">
                <a:solidFill>
                  <a:schemeClr val="bg1"/>
                </a:solidFill>
                <a:latin typeface="+mj-lt"/>
              </a:rPr>
              <a:t>lỗi leo thang đặc quyền.</a:t>
            </a:r>
          </a:p>
          <a:p>
            <a:pPr algn="just">
              <a:lnSpc>
                <a:spcPct val="150000"/>
              </a:lnSpc>
            </a:pPr>
            <a:r>
              <a:rPr lang="vi-VN" sz="2100">
                <a:solidFill>
                  <a:schemeClr val="bg1"/>
                </a:solidFill>
                <a:latin typeface="+mj-lt"/>
              </a:rPr>
              <a:t>•	Lỗi không mã hóa dữ liệu nhạy cảm, sử dụng thuật toán mã hóa yếu.</a:t>
            </a:r>
          </a:p>
          <a:p>
            <a:pPr algn="just">
              <a:lnSpc>
                <a:spcPct val="150000"/>
              </a:lnSpc>
            </a:pPr>
            <a:r>
              <a:rPr lang="vi-VN" sz="2100">
                <a:solidFill>
                  <a:schemeClr val="bg1"/>
                </a:solidFill>
                <a:latin typeface="+mj-lt"/>
              </a:rPr>
              <a:t>•	Lỗi cho phép spam SMS, email.</a:t>
            </a:r>
          </a:p>
          <a:p>
            <a:pPr algn="just">
              <a:lnSpc>
                <a:spcPct val="150000"/>
              </a:lnSpc>
            </a:pPr>
            <a:r>
              <a:rPr lang="vi-VN" sz="2100">
                <a:solidFill>
                  <a:schemeClr val="bg1"/>
                </a:solidFill>
                <a:latin typeface="+mj-lt"/>
              </a:rPr>
              <a:t>•	Lỗi phê chuẩn đầu vào dữ liệu, bao gồm:</a:t>
            </a:r>
          </a:p>
          <a:p>
            <a:pPr algn="just">
              <a:lnSpc>
                <a:spcPct val="150000"/>
              </a:lnSpc>
            </a:pPr>
            <a:r>
              <a:rPr lang="vi-VN" sz="2100">
                <a:solidFill>
                  <a:schemeClr val="bg1"/>
                </a:solidFill>
                <a:latin typeface="+mj-lt"/>
              </a:rPr>
              <a:t>•	Lỗi nhúng mã: SQL injection, OS command injection</a:t>
            </a:r>
          </a:p>
          <a:p>
            <a:pPr algn="just">
              <a:lnSpc>
                <a:spcPct val="150000"/>
              </a:lnSpc>
            </a:pPr>
            <a:r>
              <a:rPr lang="vi-VN" sz="2100">
                <a:solidFill>
                  <a:schemeClr val="bg1"/>
                </a:solidFill>
                <a:latin typeface="+mj-lt"/>
              </a:rPr>
              <a:t>•	Lỗi Cross-site-scripting</a:t>
            </a:r>
          </a:p>
          <a:p>
            <a:pPr algn="just">
              <a:lnSpc>
                <a:spcPct val="150000"/>
              </a:lnSpc>
            </a:pPr>
            <a:r>
              <a:rPr lang="vi-VN" sz="2100">
                <a:solidFill>
                  <a:schemeClr val="bg1"/>
                </a:solidFill>
                <a:latin typeface="+mj-lt"/>
              </a:rPr>
              <a:t>•	Lỗi thao tác với file: Path Traversal, Local File include/Remote File include.</a:t>
            </a:r>
          </a:p>
          <a:p>
            <a:pPr algn="just">
              <a:lnSpc>
                <a:spcPct val="150000"/>
              </a:lnSpc>
            </a:pPr>
            <a:r>
              <a:rPr lang="vi-VN" sz="2100">
                <a:solidFill>
                  <a:schemeClr val="bg1"/>
                </a:solidFill>
                <a:latin typeface="+mj-lt"/>
              </a:rPr>
              <a:t>•	Lỗi liên quan đến chuyển hướng người dùng.</a:t>
            </a:r>
          </a:p>
        </p:txBody>
      </p:sp>
    </p:spTree>
    <p:extLst>
      <p:ext uri="{BB962C8B-B14F-4D97-AF65-F5344CB8AC3E}">
        <p14:creationId xmlns:p14="http://schemas.microsoft.com/office/powerpoint/2010/main" val="1294365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1"/>
          </a:xfrm>
          <a:prstGeom prst="rect">
            <a:avLst/>
          </a:prstGeom>
        </p:spPr>
      </p:pic>
      <p:sp>
        <p:nvSpPr>
          <p:cNvPr id="5" name="Text 1"/>
          <p:cNvSpPr/>
          <p:nvPr/>
        </p:nvSpPr>
        <p:spPr>
          <a:xfrm>
            <a:off x="1064690" y="1227415"/>
            <a:ext cx="5053489" cy="613529"/>
          </a:xfrm>
          <a:prstGeom prst="rect">
            <a:avLst/>
          </a:prstGeom>
          <a:noFill/>
          <a:ln/>
        </p:spPr>
        <p:txBody>
          <a:bodyPr wrap="none" rtlCol="0" anchor="t"/>
          <a:lstStyle/>
          <a:p>
            <a:pPr>
              <a:lnSpc>
                <a:spcPts val="4831"/>
              </a:lnSpc>
            </a:pPr>
            <a:r>
              <a:rPr lang="vi-VN" sz="3865" b="1" smtClean="0">
                <a:solidFill>
                  <a:srgbClr val="00B0F0"/>
                </a:solidFill>
                <a:latin typeface="+mj-lt"/>
                <a:ea typeface="Instrument Sans" pitchFamily="34" charset="-122"/>
                <a:cs typeface="Instrument Sans" pitchFamily="34" charset="-120"/>
              </a:rPr>
              <a:t>Nguy </a:t>
            </a:r>
            <a:r>
              <a:rPr lang="vi-VN" sz="3865" b="1">
                <a:solidFill>
                  <a:srgbClr val="00B0F0"/>
                </a:solidFill>
                <a:latin typeface="+mj-lt"/>
                <a:ea typeface="Instrument Sans" pitchFamily="34" charset="-122"/>
                <a:cs typeface="Instrument Sans" pitchFamily="34" charset="-120"/>
              </a:rPr>
              <a:t>cơ </a:t>
            </a:r>
            <a:r>
              <a:rPr lang="vi-VN" sz="3865" b="1" smtClean="0">
                <a:solidFill>
                  <a:srgbClr val="00B0F0"/>
                </a:solidFill>
                <a:latin typeface="+mj-lt"/>
                <a:ea typeface="Instrument Sans" pitchFamily="34" charset="-122"/>
                <a:cs typeface="Instrument Sans" pitchFamily="34" charset="-120"/>
              </a:rPr>
              <a:t>mất an toàn </a:t>
            </a:r>
            <a:r>
              <a:rPr lang="vi-VN" sz="3865" b="1">
                <a:solidFill>
                  <a:srgbClr val="00B0F0"/>
                </a:solidFill>
                <a:latin typeface="+mj-lt"/>
                <a:ea typeface="Instrument Sans" pitchFamily="34" charset="-122"/>
                <a:cs typeface="Instrument Sans" pitchFamily="34" charset="-120"/>
              </a:rPr>
              <a:t>thông </a:t>
            </a:r>
            <a:r>
              <a:rPr lang="vi-VN" sz="3865" b="1" smtClean="0">
                <a:solidFill>
                  <a:srgbClr val="00B0F0"/>
                </a:solidFill>
                <a:latin typeface="+mj-lt"/>
                <a:ea typeface="Instrument Sans" pitchFamily="34" charset="-122"/>
                <a:cs typeface="Instrument Sans" pitchFamily="34" charset="-120"/>
              </a:rPr>
              <a:t>tin</a:t>
            </a:r>
          </a:p>
          <a:p>
            <a:pPr>
              <a:lnSpc>
                <a:spcPts val="4831"/>
              </a:lnSpc>
            </a:pPr>
            <a:r>
              <a:rPr lang="vi-VN" sz="3865" b="1" smtClean="0">
                <a:solidFill>
                  <a:srgbClr val="00B0F0"/>
                </a:solidFill>
                <a:latin typeface="+mj-lt"/>
                <a:ea typeface="Instrument Sans" pitchFamily="34" charset="-122"/>
                <a:cs typeface="Instrument Sans" pitchFamily="34" charset="-120"/>
              </a:rPr>
              <a:t> </a:t>
            </a:r>
            <a:r>
              <a:rPr lang="vi-VN" sz="3865" b="1">
                <a:solidFill>
                  <a:srgbClr val="00B0F0"/>
                </a:solidFill>
                <a:latin typeface="+mj-lt"/>
                <a:ea typeface="Instrument Sans" pitchFamily="34" charset="-122"/>
                <a:cs typeface="Instrument Sans" pitchFamily="34" charset="-120"/>
              </a:rPr>
              <a:t>đối với ứng dụng web</a:t>
            </a:r>
            <a:endParaRPr lang="en-US" sz="3865" dirty="0">
              <a:solidFill>
                <a:srgbClr val="00B0F0"/>
              </a:solidFill>
              <a:latin typeface="+mj-lt"/>
            </a:endParaRPr>
          </a:p>
        </p:txBody>
      </p:sp>
      <p:sp>
        <p:nvSpPr>
          <p:cNvPr id="6" name="Shape 2"/>
          <p:cNvSpPr/>
          <p:nvPr/>
        </p:nvSpPr>
        <p:spPr>
          <a:xfrm>
            <a:off x="2227421" y="3902750"/>
            <a:ext cx="39172" cy="3786307"/>
          </a:xfrm>
          <a:prstGeom prst="roundRect">
            <a:avLst>
              <a:gd name="adj" fmla="val 225559"/>
            </a:avLst>
          </a:prstGeom>
          <a:solidFill>
            <a:srgbClr val="55555C"/>
          </a:solidFill>
          <a:ln/>
        </p:spPr>
      </p:sp>
      <p:sp>
        <p:nvSpPr>
          <p:cNvPr id="7" name="Shape 3"/>
          <p:cNvSpPr/>
          <p:nvPr/>
        </p:nvSpPr>
        <p:spPr>
          <a:xfrm>
            <a:off x="2467808" y="4324886"/>
            <a:ext cx="687110" cy="39172"/>
          </a:xfrm>
          <a:prstGeom prst="roundRect">
            <a:avLst>
              <a:gd name="adj" fmla="val 225559"/>
            </a:avLst>
          </a:prstGeom>
          <a:solidFill>
            <a:srgbClr val="55555C"/>
          </a:solidFill>
          <a:ln/>
        </p:spPr>
      </p:sp>
      <p:sp>
        <p:nvSpPr>
          <p:cNvPr id="8" name="Shape 4"/>
          <p:cNvSpPr/>
          <p:nvPr/>
        </p:nvSpPr>
        <p:spPr>
          <a:xfrm>
            <a:off x="2026087" y="4123611"/>
            <a:ext cx="441722" cy="441722"/>
          </a:xfrm>
          <a:prstGeom prst="roundRect">
            <a:avLst>
              <a:gd name="adj" fmla="val 20003"/>
            </a:avLst>
          </a:prstGeom>
          <a:solidFill>
            <a:srgbClr val="3C3C43"/>
          </a:solidFill>
          <a:ln w="7620">
            <a:solidFill>
              <a:srgbClr val="55555C"/>
            </a:solidFill>
            <a:prstDash val="solid"/>
          </a:ln>
        </p:spPr>
      </p:sp>
      <p:sp>
        <p:nvSpPr>
          <p:cNvPr id="9" name="Text 5"/>
          <p:cNvSpPr/>
          <p:nvPr/>
        </p:nvSpPr>
        <p:spPr>
          <a:xfrm>
            <a:off x="2189917" y="4197191"/>
            <a:ext cx="114062" cy="294561"/>
          </a:xfrm>
          <a:prstGeom prst="rect">
            <a:avLst/>
          </a:prstGeom>
          <a:noFill/>
          <a:ln/>
        </p:spPr>
        <p:txBody>
          <a:bodyPr wrap="none" rtlCol="0" anchor="t"/>
          <a:lstStyle/>
          <a:p>
            <a:pPr marL="0" indent="0" algn="ctr">
              <a:lnSpc>
                <a:spcPts val="2319"/>
              </a:lnSpc>
              <a:buNone/>
            </a:pPr>
            <a:r>
              <a:rPr lang="en-US" sz="2319" b="1" dirty="0">
                <a:solidFill>
                  <a:srgbClr val="CFD0D8"/>
                </a:solidFill>
                <a:latin typeface="+mj-lt"/>
                <a:ea typeface="Instrument Sans" pitchFamily="34" charset="-122"/>
                <a:cs typeface="Instrument Sans" pitchFamily="34" charset="-120"/>
              </a:rPr>
              <a:t>1</a:t>
            </a:r>
            <a:endParaRPr lang="en-US" sz="2319" dirty="0">
              <a:latin typeface="+mj-lt"/>
            </a:endParaRPr>
          </a:p>
        </p:txBody>
      </p:sp>
      <p:sp>
        <p:nvSpPr>
          <p:cNvPr id="10" name="Text 6"/>
          <p:cNvSpPr/>
          <p:nvPr/>
        </p:nvSpPr>
        <p:spPr>
          <a:xfrm>
            <a:off x="3326844" y="4099084"/>
            <a:ext cx="2454235" cy="306705"/>
          </a:xfrm>
          <a:prstGeom prst="rect">
            <a:avLst/>
          </a:prstGeom>
          <a:noFill/>
          <a:ln/>
        </p:spPr>
        <p:txBody>
          <a:bodyPr wrap="none" rtlCol="0" anchor="t"/>
          <a:lstStyle/>
          <a:p>
            <a:pPr>
              <a:lnSpc>
                <a:spcPts val="2416"/>
              </a:lnSpc>
            </a:pPr>
            <a:r>
              <a:rPr lang="vi-VN" sz="2500" b="1">
                <a:solidFill>
                  <a:srgbClr val="CFD0D8"/>
                </a:solidFill>
                <a:latin typeface="+mj-lt"/>
                <a:ea typeface="Instrument Sans" pitchFamily="34" charset="-122"/>
                <a:cs typeface="Instrument Sans" pitchFamily="34" charset="-120"/>
              </a:rPr>
              <a:t>Nguy cơ do lập trình không an toàn</a:t>
            </a:r>
            <a:endParaRPr lang="en-US" sz="2500" dirty="0">
              <a:latin typeface="+mj-lt"/>
            </a:endParaRPr>
          </a:p>
        </p:txBody>
      </p:sp>
      <p:sp>
        <p:nvSpPr>
          <p:cNvPr id="12" name="Shape 8"/>
          <p:cNvSpPr/>
          <p:nvPr/>
        </p:nvSpPr>
        <p:spPr>
          <a:xfrm>
            <a:off x="2467808" y="5652433"/>
            <a:ext cx="687110" cy="39172"/>
          </a:xfrm>
          <a:prstGeom prst="roundRect">
            <a:avLst>
              <a:gd name="adj" fmla="val 225559"/>
            </a:avLst>
          </a:prstGeom>
          <a:solidFill>
            <a:srgbClr val="55555C"/>
          </a:solidFill>
          <a:ln/>
        </p:spPr>
      </p:sp>
      <p:sp>
        <p:nvSpPr>
          <p:cNvPr id="13" name="Shape 9"/>
          <p:cNvSpPr/>
          <p:nvPr/>
        </p:nvSpPr>
        <p:spPr>
          <a:xfrm>
            <a:off x="2026087" y="5451158"/>
            <a:ext cx="441722" cy="441722"/>
          </a:xfrm>
          <a:prstGeom prst="roundRect">
            <a:avLst>
              <a:gd name="adj" fmla="val 20003"/>
            </a:avLst>
          </a:prstGeom>
          <a:solidFill>
            <a:srgbClr val="3C3C43"/>
          </a:solidFill>
          <a:ln w="7620">
            <a:solidFill>
              <a:srgbClr val="55555C"/>
            </a:solidFill>
            <a:prstDash val="solid"/>
          </a:ln>
        </p:spPr>
      </p:sp>
      <p:sp>
        <p:nvSpPr>
          <p:cNvPr id="14" name="Text 10"/>
          <p:cNvSpPr/>
          <p:nvPr/>
        </p:nvSpPr>
        <p:spPr>
          <a:xfrm>
            <a:off x="2164913" y="5524738"/>
            <a:ext cx="164068" cy="294561"/>
          </a:xfrm>
          <a:prstGeom prst="rect">
            <a:avLst/>
          </a:prstGeom>
          <a:noFill/>
          <a:ln/>
        </p:spPr>
        <p:txBody>
          <a:bodyPr wrap="none" rtlCol="0" anchor="t"/>
          <a:lstStyle/>
          <a:p>
            <a:pPr marL="0" indent="0" algn="ctr">
              <a:lnSpc>
                <a:spcPts val="2319"/>
              </a:lnSpc>
              <a:buNone/>
            </a:pPr>
            <a:r>
              <a:rPr lang="en-US" sz="2319" b="1" dirty="0">
                <a:solidFill>
                  <a:srgbClr val="CFD0D8"/>
                </a:solidFill>
                <a:latin typeface="+mj-lt"/>
                <a:ea typeface="Instrument Sans" pitchFamily="34" charset="-122"/>
                <a:cs typeface="Instrument Sans" pitchFamily="34" charset="-120"/>
              </a:rPr>
              <a:t>2</a:t>
            </a:r>
            <a:endParaRPr lang="en-US" sz="2319" dirty="0">
              <a:latin typeface="+mj-lt"/>
            </a:endParaRPr>
          </a:p>
        </p:txBody>
      </p:sp>
      <p:sp>
        <p:nvSpPr>
          <p:cNvPr id="15" name="Text 11"/>
          <p:cNvSpPr/>
          <p:nvPr/>
        </p:nvSpPr>
        <p:spPr>
          <a:xfrm>
            <a:off x="3326844" y="5426631"/>
            <a:ext cx="2454235" cy="306705"/>
          </a:xfrm>
          <a:prstGeom prst="rect">
            <a:avLst/>
          </a:prstGeom>
          <a:noFill/>
          <a:ln/>
        </p:spPr>
        <p:txBody>
          <a:bodyPr wrap="none" rtlCol="0" anchor="t"/>
          <a:lstStyle/>
          <a:p>
            <a:pPr>
              <a:lnSpc>
                <a:spcPts val="2416"/>
              </a:lnSpc>
            </a:pPr>
            <a:r>
              <a:rPr lang="vi-VN" sz="2500" b="1">
                <a:solidFill>
                  <a:srgbClr val="CFD0D8"/>
                </a:solidFill>
                <a:latin typeface="+mj-lt"/>
                <a:ea typeface="Instrument Sans" pitchFamily="34" charset="-122"/>
                <a:cs typeface="Instrument Sans" pitchFamily="34" charset="-120"/>
              </a:rPr>
              <a:t>Nguy cơ do sử dụng các thư viện, third party không an toàn</a:t>
            </a:r>
            <a:endParaRPr lang="en-US" sz="2500" dirty="0">
              <a:latin typeface="+mj-lt"/>
            </a:endParaRPr>
          </a:p>
        </p:txBody>
      </p:sp>
      <p:sp>
        <p:nvSpPr>
          <p:cNvPr id="17" name="Shape 13"/>
          <p:cNvSpPr/>
          <p:nvPr/>
        </p:nvSpPr>
        <p:spPr>
          <a:xfrm>
            <a:off x="2467808" y="6979980"/>
            <a:ext cx="687110" cy="39172"/>
          </a:xfrm>
          <a:prstGeom prst="roundRect">
            <a:avLst>
              <a:gd name="adj" fmla="val 225559"/>
            </a:avLst>
          </a:prstGeom>
          <a:solidFill>
            <a:srgbClr val="55555C"/>
          </a:solidFill>
          <a:ln/>
        </p:spPr>
      </p:sp>
      <p:sp>
        <p:nvSpPr>
          <p:cNvPr id="18" name="Shape 14"/>
          <p:cNvSpPr/>
          <p:nvPr/>
        </p:nvSpPr>
        <p:spPr>
          <a:xfrm>
            <a:off x="2026087" y="6778704"/>
            <a:ext cx="441722" cy="441722"/>
          </a:xfrm>
          <a:prstGeom prst="roundRect">
            <a:avLst>
              <a:gd name="adj" fmla="val 20003"/>
            </a:avLst>
          </a:prstGeom>
          <a:solidFill>
            <a:srgbClr val="3C3C43"/>
          </a:solidFill>
          <a:ln w="7620">
            <a:solidFill>
              <a:srgbClr val="55555C"/>
            </a:solidFill>
            <a:prstDash val="solid"/>
          </a:ln>
        </p:spPr>
      </p:sp>
      <p:sp>
        <p:nvSpPr>
          <p:cNvPr id="19" name="Text 15"/>
          <p:cNvSpPr/>
          <p:nvPr/>
        </p:nvSpPr>
        <p:spPr>
          <a:xfrm>
            <a:off x="2161699" y="6852285"/>
            <a:ext cx="170497" cy="294561"/>
          </a:xfrm>
          <a:prstGeom prst="rect">
            <a:avLst/>
          </a:prstGeom>
          <a:noFill/>
          <a:ln/>
        </p:spPr>
        <p:txBody>
          <a:bodyPr wrap="none" rtlCol="0" anchor="t"/>
          <a:lstStyle/>
          <a:p>
            <a:pPr algn="ctr">
              <a:lnSpc>
                <a:spcPts val="2319"/>
              </a:lnSpc>
            </a:pPr>
            <a:r>
              <a:rPr lang="en-US" sz="2319" b="1">
                <a:solidFill>
                  <a:srgbClr val="CFD0D8"/>
                </a:solidFill>
                <a:latin typeface="+mj-lt"/>
                <a:ea typeface="Instrument Sans" pitchFamily="34" charset="-122"/>
                <a:cs typeface="Instrument Sans" pitchFamily="34" charset="-120"/>
              </a:rPr>
              <a:t>3</a:t>
            </a:r>
            <a:endParaRPr lang="en-US" sz="2319" dirty="0">
              <a:latin typeface="+mj-lt"/>
            </a:endParaRPr>
          </a:p>
        </p:txBody>
      </p:sp>
      <p:sp>
        <p:nvSpPr>
          <p:cNvPr id="20" name="Text 16"/>
          <p:cNvSpPr/>
          <p:nvPr/>
        </p:nvSpPr>
        <p:spPr>
          <a:xfrm>
            <a:off x="3326844" y="6754177"/>
            <a:ext cx="2454235" cy="306705"/>
          </a:xfrm>
          <a:prstGeom prst="rect">
            <a:avLst/>
          </a:prstGeom>
          <a:noFill/>
          <a:ln/>
        </p:spPr>
        <p:txBody>
          <a:bodyPr wrap="none" rtlCol="0" anchor="t"/>
          <a:lstStyle/>
          <a:p>
            <a:pPr>
              <a:lnSpc>
                <a:spcPts val="2416"/>
              </a:lnSpc>
            </a:pPr>
            <a:r>
              <a:rPr lang="vi-VN" sz="2500" b="1">
                <a:solidFill>
                  <a:srgbClr val="CFD0D8"/>
                </a:solidFill>
                <a:latin typeface="+mj-lt"/>
                <a:ea typeface="Instrument Sans" pitchFamily="34" charset="-122"/>
                <a:cs typeface="Instrument Sans" pitchFamily="34" charset="-120"/>
              </a:rPr>
              <a:t>Nguy cơ do sử dụng công nghệ web không an toàn</a:t>
            </a:r>
            <a:endParaRPr lang="en-US" sz="2500" dirty="0">
              <a:latin typeface="+mj-lt"/>
            </a:endParaRPr>
          </a:p>
        </p:txBody>
      </p:sp>
      <p:pic>
        <p:nvPicPr>
          <p:cNvPr id="2058" name="Picture 10" descr="7 Open-Source Tools for Securing Your Code - DEV Commu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6728" y="0"/>
            <a:ext cx="6951230" cy="39100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A2A2D">
              <a:alpha val="75000"/>
            </a:srgbClr>
          </a:solidFill>
          <a:ln/>
        </p:spPr>
      </p:sp>
      <p:sp>
        <p:nvSpPr>
          <p:cNvPr id="3" name="Rectangle 2"/>
          <p:cNvSpPr/>
          <p:nvPr/>
        </p:nvSpPr>
        <p:spPr>
          <a:xfrm>
            <a:off x="1215484" y="1286980"/>
            <a:ext cx="8274486" cy="636585"/>
          </a:xfrm>
          <a:prstGeom prst="rect">
            <a:avLst/>
          </a:prstGeom>
        </p:spPr>
        <p:txBody>
          <a:bodyPr wrap="square">
            <a:spAutoFit/>
          </a:bodyPr>
          <a:lstStyle/>
          <a:p>
            <a:pPr>
              <a:lnSpc>
                <a:spcPts val="4831"/>
              </a:lnSpc>
            </a:pPr>
            <a:r>
              <a:rPr lang="vi-VN" sz="2500" b="1" smtClean="0">
                <a:solidFill>
                  <a:srgbClr val="00B0F0"/>
                </a:solidFill>
                <a:latin typeface="+mj-lt"/>
                <a:ea typeface="Instrument Sans" pitchFamily="34" charset="-122"/>
                <a:cs typeface="Instrument Sans" pitchFamily="34" charset="-120"/>
              </a:rPr>
              <a:t>Phương pháp kiểm </a:t>
            </a:r>
            <a:r>
              <a:rPr lang="vi-VN" sz="2500" b="1">
                <a:solidFill>
                  <a:srgbClr val="00B0F0"/>
                </a:solidFill>
                <a:latin typeface="+mj-lt"/>
                <a:ea typeface="Instrument Sans" pitchFamily="34" charset="-122"/>
                <a:cs typeface="Instrument Sans" pitchFamily="34" charset="-120"/>
              </a:rPr>
              <a:t>tra </a:t>
            </a:r>
            <a:r>
              <a:rPr lang="vi-VN" sz="2500" b="1" smtClean="0">
                <a:solidFill>
                  <a:srgbClr val="00B0F0"/>
                </a:solidFill>
                <a:latin typeface="+mj-lt"/>
                <a:ea typeface="Instrument Sans" pitchFamily="34" charset="-122"/>
                <a:cs typeface="Instrument Sans" pitchFamily="34" charset="-120"/>
              </a:rPr>
              <a:t>lỗi</a:t>
            </a:r>
            <a:endParaRPr lang="en-US" sz="2500" dirty="0">
              <a:solidFill>
                <a:srgbClr val="00B0F0"/>
              </a:solidFill>
              <a:latin typeface="+mj-lt"/>
            </a:endParaRPr>
          </a:p>
        </p:txBody>
      </p:sp>
      <p:sp>
        <p:nvSpPr>
          <p:cNvPr id="4" name="TextBox 3"/>
          <p:cNvSpPr txBox="1"/>
          <p:nvPr/>
        </p:nvSpPr>
        <p:spPr>
          <a:xfrm>
            <a:off x="1215484" y="2096429"/>
            <a:ext cx="12533970" cy="3970318"/>
          </a:xfrm>
          <a:prstGeom prst="rect">
            <a:avLst/>
          </a:prstGeom>
          <a:noFill/>
        </p:spPr>
        <p:txBody>
          <a:bodyPr wrap="square" rtlCol="0">
            <a:spAutoFit/>
          </a:bodyPr>
          <a:lstStyle/>
          <a:p>
            <a:pPr algn="just">
              <a:lnSpc>
                <a:spcPct val="150000"/>
              </a:lnSpc>
            </a:pPr>
            <a:r>
              <a:rPr lang="vi-VN" sz="2100">
                <a:solidFill>
                  <a:schemeClr val="bg1"/>
                </a:solidFill>
                <a:latin typeface="+mj-lt"/>
              </a:rPr>
              <a:t>Phương pháp kiểm tra đối với những lỗi thuộc dạng phê chuẩn đầu dữ liệu là sử dụng kỹ thuật Fuzzing. Phương pháp này có nghĩa là tiến hành gửi tới điểm vào dữ liệu những loại dữ liệu không hợp lệ (dữ liệu sai, dữ liệu gây lỗi, thường được gọi là mã tấn công, payload), nhận lấy kết quả trả về từ ứng dụng, phân tích xem có khả năng mắc lỗi hay </a:t>
            </a:r>
            <a:r>
              <a:rPr lang="vi-VN" sz="2100" smtClean="0">
                <a:solidFill>
                  <a:schemeClr val="bg1"/>
                </a:solidFill>
                <a:latin typeface="+mj-lt"/>
              </a:rPr>
              <a:t>không, ví dụ:</a:t>
            </a:r>
            <a:endParaRPr lang="vi-VN" sz="2100">
              <a:solidFill>
                <a:schemeClr val="bg1"/>
              </a:solidFill>
              <a:latin typeface="+mj-lt"/>
            </a:endParaRPr>
          </a:p>
          <a:p>
            <a:pPr algn="just">
              <a:lnSpc>
                <a:spcPct val="150000"/>
              </a:lnSpc>
            </a:pPr>
            <a:r>
              <a:rPr lang="vi-VN" sz="2100">
                <a:solidFill>
                  <a:schemeClr val="bg1"/>
                </a:solidFill>
                <a:latin typeface="+mj-lt"/>
              </a:rPr>
              <a:t>•	Fuzzing </a:t>
            </a:r>
            <a:r>
              <a:rPr lang="vi-VN" sz="2100" smtClean="0">
                <a:solidFill>
                  <a:schemeClr val="bg1"/>
                </a:solidFill>
                <a:latin typeface="+mj-lt"/>
              </a:rPr>
              <a:t>URI</a:t>
            </a:r>
          </a:p>
          <a:p>
            <a:pPr algn="just">
              <a:lnSpc>
                <a:spcPct val="150000"/>
              </a:lnSpc>
            </a:pPr>
            <a:r>
              <a:rPr lang="vi-VN" sz="2100" smtClean="0">
                <a:solidFill>
                  <a:schemeClr val="bg1"/>
                </a:solidFill>
                <a:latin typeface="+mj-lt"/>
              </a:rPr>
              <a:t>•</a:t>
            </a:r>
            <a:r>
              <a:rPr lang="vi-VN" sz="2100">
                <a:solidFill>
                  <a:schemeClr val="bg1"/>
                </a:solidFill>
                <a:latin typeface="+mj-lt"/>
              </a:rPr>
              <a:t>	Fuzzing Protocol.</a:t>
            </a:r>
          </a:p>
          <a:p>
            <a:pPr algn="just">
              <a:lnSpc>
                <a:spcPct val="150000"/>
              </a:lnSpc>
            </a:pPr>
            <a:r>
              <a:rPr lang="vi-VN" sz="2100" smtClean="0">
                <a:solidFill>
                  <a:schemeClr val="bg1"/>
                </a:solidFill>
                <a:latin typeface="+mj-lt"/>
              </a:rPr>
              <a:t>•</a:t>
            </a:r>
            <a:r>
              <a:rPr lang="vi-VN" sz="2100">
                <a:solidFill>
                  <a:schemeClr val="bg1"/>
                </a:solidFill>
                <a:latin typeface="+mj-lt"/>
              </a:rPr>
              <a:t>	Fuzzing Header và </a:t>
            </a:r>
            <a:r>
              <a:rPr lang="vi-VN" sz="2100" smtClean="0">
                <a:solidFill>
                  <a:schemeClr val="bg1"/>
                </a:solidFill>
                <a:latin typeface="+mj-lt"/>
              </a:rPr>
              <a:t>Cookies.</a:t>
            </a:r>
          </a:p>
          <a:p>
            <a:pPr algn="just">
              <a:lnSpc>
                <a:spcPct val="150000"/>
              </a:lnSpc>
            </a:pPr>
            <a:r>
              <a:rPr lang="vi-VN" sz="2100" smtClean="0">
                <a:solidFill>
                  <a:schemeClr val="bg1"/>
                </a:solidFill>
                <a:latin typeface="+mj-lt"/>
              </a:rPr>
              <a:t>...</a:t>
            </a:r>
            <a:endParaRPr lang="vi-VN" sz="2100">
              <a:solidFill>
                <a:schemeClr val="bg1"/>
              </a:solidFill>
              <a:latin typeface="+mj-lt"/>
            </a:endParaRPr>
          </a:p>
        </p:txBody>
      </p:sp>
    </p:spTree>
    <p:extLst>
      <p:ext uri="{BB962C8B-B14F-4D97-AF65-F5344CB8AC3E}">
        <p14:creationId xmlns:p14="http://schemas.microsoft.com/office/powerpoint/2010/main" val="36619133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A2A2D">
              <a:alpha val="75000"/>
            </a:srgbClr>
          </a:solidFill>
          <a:ln/>
        </p:spPr>
      </p:sp>
      <p:sp>
        <p:nvSpPr>
          <p:cNvPr id="3" name="Rectangle 2"/>
          <p:cNvSpPr/>
          <p:nvPr/>
        </p:nvSpPr>
        <p:spPr>
          <a:xfrm>
            <a:off x="1215484" y="755373"/>
            <a:ext cx="12913113" cy="636585"/>
          </a:xfrm>
          <a:prstGeom prst="rect">
            <a:avLst/>
          </a:prstGeom>
        </p:spPr>
        <p:txBody>
          <a:bodyPr wrap="square">
            <a:spAutoFit/>
          </a:bodyPr>
          <a:lstStyle/>
          <a:p>
            <a:pPr>
              <a:lnSpc>
                <a:spcPts val="4831"/>
              </a:lnSpc>
            </a:pPr>
            <a:r>
              <a:rPr lang="vi-VN" sz="2500" b="1">
                <a:solidFill>
                  <a:srgbClr val="00B0F0"/>
                </a:solidFill>
                <a:latin typeface="+mj-lt"/>
                <a:ea typeface="Instrument Sans" pitchFamily="34" charset="-122"/>
                <a:cs typeface="Instrument Sans" pitchFamily="34" charset="-120"/>
              </a:rPr>
              <a:t>Kiểm tra bằng công cụ tự động</a:t>
            </a:r>
            <a:endParaRPr lang="en-US" sz="2500" dirty="0">
              <a:solidFill>
                <a:srgbClr val="00B0F0"/>
              </a:solidFill>
              <a:latin typeface="+mj-lt"/>
            </a:endParaRPr>
          </a:p>
        </p:txBody>
      </p:sp>
      <p:sp>
        <p:nvSpPr>
          <p:cNvPr id="4" name="TextBox 3"/>
          <p:cNvSpPr txBox="1"/>
          <p:nvPr/>
        </p:nvSpPr>
        <p:spPr>
          <a:xfrm>
            <a:off x="1215484" y="1416205"/>
            <a:ext cx="12533970" cy="1546577"/>
          </a:xfrm>
          <a:prstGeom prst="rect">
            <a:avLst/>
          </a:prstGeom>
          <a:noFill/>
        </p:spPr>
        <p:txBody>
          <a:bodyPr wrap="square" rtlCol="0">
            <a:spAutoFit/>
          </a:bodyPr>
          <a:lstStyle/>
          <a:p>
            <a:pPr algn="just">
              <a:lnSpc>
                <a:spcPct val="150000"/>
              </a:lnSpc>
            </a:pPr>
            <a:r>
              <a:rPr lang="vi-VN" sz="2100">
                <a:solidFill>
                  <a:schemeClr val="bg1"/>
                </a:solidFill>
                <a:latin typeface="+mj-lt"/>
              </a:rPr>
              <a:t>Sử dụng công cụ tự động dò quét lại ứng dụng, tránh trường hợp bỏ sót lỗi, không tìm hết điểm vào ứng </a:t>
            </a:r>
            <a:r>
              <a:rPr lang="vi-VN" sz="2100" smtClean="0">
                <a:solidFill>
                  <a:schemeClr val="bg1"/>
                </a:solidFill>
                <a:latin typeface="+mj-lt"/>
              </a:rPr>
              <a:t>dụng, ví dụ các công cụ như Acunetix, AppScan, Nessus...</a:t>
            </a:r>
          </a:p>
          <a:p>
            <a:pPr algn="just">
              <a:lnSpc>
                <a:spcPct val="150000"/>
              </a:lnSpc>
            </a:pPr>
            <a:r>
              <a:rPr lang="vi-VN" sz="2100" b="1" smtClean="0">
                <a:solidFill>
                  <a:schemeClr val="bg1"/>
                </a:solidFill>
                <a:latin typeface="+mj-lt"/>
              </a:rPr>
              <a:t>*Lưu </a:t>
            </a:r>
            <a:r>
              <a:rPr lang="vi-VN" sz="2100" b="1">
                <a:solidFill>
                  <a:schemeClr val="bg1"/>
                </a:solidFill>
                <a:latin typeface="+mj-lt"/>
              </a:rPr>
              <a:t>ý khi sử dụng</a:t>
            </a:r>
            <a:r>
              <a:rPr lang="vi-VN" sz="2100">
                <a:solidFill>
                  <a:schemeClr val="bg1"/>
                </a:solidFill>
                <a:latin typeface="+mj-lt"/>
              </a:rPr>
              <a:t>: Việc sử dụng công cụ tiềm ẩn nguy cơ gây ra ảnh hưởng tới ứng dụng, cơ sở dữ </a:t>
            </a:r>
            <a:r>
              <a:rPr lang="vi-VN" sz="2100" smtClean="0">
                <a:solidFill>
                  <a:schemeClr val="bg1"/>
                </a:solidFill>
                <a:latin typeface="+mj-lt"/>
              </a:rPr>
              <a:t>liệu.</a:t>
            </a:r>
            <a:endParaRPr lang="vi-VN" sz="2100">
              <a:solidFill>
                <a:schemeClr val="bg1"/>
              </a:solidFill>
              <a:latin typeface="+mj-lt"/>
            </a:endParaRPr>
          </a:p>
        </p:txBody>
      </p:sp>
      <p:pic>
        <p:nvPicPr>
          <p:cNvPr id="2050" name="Picture 2" descr="acunetix-360-dashboard-updates-2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10" y="3372211"/>
            <a:ext cx="6746487" cy="38186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ssus Vulnerability Scanner: Network Security Solution | Ten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106" y="3416121"/>
            <a:ext cx="7317856" cy="3730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63337" y="7415617"/>
            <a:ext cx="3412273" cy="369332"/>
          </a:xfrm>
          <a:prstGeom prst="rect">
            <a:avLst/>
          </a:prstGeom>
          <a:noFill/>
        </p:spPr>
        <p:txBody>
          <a:bodyPr wrap="square" rtlCol="0">
            <a:spAutoFit/>
          </a:bodyPr>
          <a:lstStyle/>
          <a:p>
            <a:r>
              <a:rPr lang="vi-VN" smtClean="0">
                <a:solidFill>
                  <a:schemeClr val="bg1"/>
                </a:solidFill>
              </a:rPr>
              <a:t>Công cụ Acunetix</a:t>
            </a:r>
            <a:endParaRPr lang="vi-VN">
              <a:solidFill>
                <a:schemeClr val="bg1"/>
              </a:solidFill>
            </a:endParaRPr>
          </a:p>
        </p:txBody>
      </p:sp>
      <p:sp>
        <p:nvSpPr>
          <p:cNvPr id="10" name="TextBox 9"/>
          <p:cNvSpPr txBox="1"/>
          <p:nvPr/>
        </p:nvSpPr>
        <p:spPr>
          <a:xfrm>
            <a:off x="9987775" y="7415617"/>
            <a:ext cx="3412273" cy="369332"/>
          </a:xfrm>
          <a:prstGeom prst="rect">
            <a:avLst/>
          </a:prstGeom>
          <a:noFill/>
        </p:spPr>
        <p:txBody>
          <a:bodyPr wrap="square" rtlCol="0">
            <a:spAutoFit/>
          </a:bodyPr>
          <a:lstStyle/>
          <a:p>
            <a:r>
              <a:rPr lang="vi-VN" smtClean="0">
                <a:solidFill>
                  <a:schemeClr val="bg1"/>
                </a:solidFill>
              </a:rPr>
              <a:t>Công cụ Nessus</a:t>
            </a:r>
            <a:endParaRPr lang="vi-VN">
              <a:solidFill>
                <a:schemeClr val="bg1"/>
              </a:solidFill>
            </a:endParaRPr>
          </a:p>
        </p:txBody>
      </p:sp>
    </p:spTree>
    <p:extLst>
      <p:ext uri="{BB962C8B-B14F-4D97-AF65-F5344CB8AC3E}">
        <p14:creationId xmlns:p14="http://schemas.microsoft.com/office/powerpoint/2010/main" val="3397069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6" name="Text 2"/>
          <p:cNvSpPr/>
          <p:nvPr/>
        </p:nvSpPr>
        <p:spPr>
          <a:xfrm>
            <a:off x="864037" y="5833705"/>
            <a:ext cx="12902327" cy="790099"/>
          </a:xfrm>
          <a:prstGeom prst="rect">
            <a:avLst/>
          </a:prstGeom>
          <a:noFill/>
          <a:ln/>
        </p:spPr>
        <p:txBody>
          <a:bodyPr wrap="square" rtlCol="0" anchor="t"/>
          <a:lstStyle/>
          <a:p>
            <a:pPr marL="0" indent="0">
              <a:lnSpc>
                <a:spcPts val="3110"/>
              </a:lnSpc>
              <a:buNone/>
            </a:pPr>
            <a:endParaRPr lang="en-US" sz="1944" dirty="0"/>
          </a:p>
        </p:txBody>
      </p:sp>
      <p:sp>
        <p:nvSpPr>
          <p:cNvPr id="7" name="TextBox 6"/>
          <p:cNvSpPr txBox="1"/>
          <p:nvPr/>
        </p:nvSpPr>
        <p:spPr>
          <a:xfrm>
            <a:off x="2308303" y="4114800"/>
            <a:ext cx="9612351" cy="2477601"/>
          </a:xfrm>
          <a:prstGeom prst="rect">
            <a:avLst/>
          </a:prstGeom>
          <a:noFill/>
        </p:spPr>
        <p:txBody>
          <a:bodyPr wrap="square" rtlCol="0">
            <a:spAutoFit/>
          </a:bodyPr>
          <a:lstStyle/>
          <a:p>
            <a:pPr algn="ctr">
              <a:lnSpc>
                <a:spcPct val="150000"/>
              </a:lnSpc>
              <a:spcBef>
                <a:spcPts val="600"/>
              </a:spcBef>
              <a:spcAft>
                <a:spcPts val="600"/>
              </a:spcAft>
            </a:pPr>
            <a:r>
              <a:rPr lang="en-US" sz="3000" b="1" smtClean="0">
                <a:solidFill>
                  <a:schemeClr val="bg1"/>
                </a:solidFill>
                <a:latin typeface="Times New Roman" panose="02020603050405020304" pitchFamily="18" charset="0"/>
                <a:cs typeface="Times New Roman" panose="02020603050405020304" pitchFamily="18" charset="0"/>
              </a:rPr>
              <a:t>Xây Dựng </a:t>
            </a:r>
          </a:p>
          <a:p>
            <a:pPr algn="ctr">
              <a:lnSpc>
                <a:spcPct val="150000"/>
              </a:lnSpc>
              <a:spcBef>
                <a:spcPts val="600"/>
              </a:spcBef>
              <a:spcAft>
                <a:spcPts val="600"/>
              </a:spcAft>
            </a:pPr>
            <a:r>
              <a:rPr lang="en-US" sz="3000" b="1" smtClean="0">
                <a:solidFill>
                  <a:schemeClr val="bg1"/>
                </a:solidFill>
                <a:latin typeface="Times New Roman" panose="02020603050405020304" pitchFamily="18" charset="0"/>
                <a:cs typeface="Times New Roman" panose="02020603050405020304" pitchFamily="18" charset="0"/>
              </a:rPr>
              <a:t>Quy trình Kiểm tra đánh giá </a:t>
            </a:r>
          </a:p>
          <a:p>
            <a:pPr algn="ctr">
              <a:lnSpc>
                <a:spcPct val="150000"/>
              </a:lnSpc>
              <a:spcBef>
                <a:spcPts val="600"/>
              </a:spcBef>
              <a:spcAft>
                <a:spcPts val="600"/>
              </a:spcAft>
            </a:pPr>
            <a:r>
              <a:rPr lang="en-US" sz="3000" b="1" smtClean="0">
                <a:solidFill>
                  <a:schemeClr val="bg1"/>
                </a:solidFill>
                <a:latin typeface="Times New Roman" panose="02020603050405020304" pitchFamily="18" charset="0"/>
                <a:cs typeface="Times New Roman" panose="02020603050405020304" pitchFamily="18" charset="0"/>
              </a:rPr>
              <a:t>An toàn thông tin cho ứng dụng WEB</a:t>
            </a:r>
            <a:endParaRPr lang="vi-VN" sz="30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89210"/>
            <a:ext cx="14630400" cy="3086100"/>
          </a:xfrm>
          <a:prstGeom prst="rect">
            <a:avLst/>
          </a:prstGeom>
        </p:spPr>
      </p:pic>
      <p:sp>
        <p:nvSpPr>
          <p:cNvPr id="5" name="Text 1"/>
          <p:cNvSpPr/>
          <p:nvPr/>
        </p:nvSpPr>
        <p:spPr>
          <a:xfrm>
            <a:off x="864037" y="4011930"/>
            <a:ext cx="12729300" cy="771525"/>
          </a:xfrm>
          <a:prstGeom prst="rect">
            <a:avLst/>
          </a:prstGeom>
          <a:noFill/>
          <a:ln/>
        </p:spPr>
        <p:txBody>
          <a:bodyPr wrap="none" rtlCol="0" anchor="t"/>
          <a:lstStyle/>
          <a:p>
            <a:pPr marL="0" indent="0" algn="ctr">
              <a:lnSpc>
                <a:spcPts val="6075"/>
              </a:lnSpc>
              <a:buNone/>
            </a:pPr>
            <a:r>
              <a:rPr lang="en-US" sz="4860" b="1" smtClean="0">
                <a:solidFill>
                  <a:srgbClr val="FFFFFF"/>
                </a:solidFill>
                <a:latin typeface="Times New Roman" panose="02020603050405020304" pitchFamily="18" charset="0"/>
                <a:ea typeface="Instrument Sans" pitchFamily="34" charset="-122"/>
                <a:cs typeface="Times New Roman" panose="02020603050405020304" pitchFamily="18" charset="0"/>
              </a:rPr>
              <a:t>THỰC HÀNH</a:t>
            </a:r>
            <a:endParaRPr lang="en-US" sz="486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1"/>
          </a:xfrm>
          <a:prstGeom prst="rect">
            <a:avLst/>
          </a:prstGeom>
        </p:spPr>
      </p:pic>
      <p:sp>
        <p:nvSpPr>
          <p:cNvPr id="5" name="Text 1"/>
          <p:cNvSpPr/>
          <p:nvPr/>
        </p:nvSpPr>
        <p:spPr>
          <a:xfrm>
            <a:off x="1064690" y="1227415"/>
            <a:ext cx="5053489" cy="613529"/>
          </a:xfrm>
          <a:prstGeom prst="rect">
            <a:avLst/>
          </a:prstGeom>
          <a:noFill/>
          <a:ln/>
        </p:spPr>
        <p:txBody>
          <a:bodyPr wrap="none" rtlCol="0" anchor="t"/>
          <a:lstStyle/>
          <a:p>
            <a:pPr>
              <a:lnSpc>
                <a:spcPts val="4831"/>
              </a:lnSpc>
            </a:pPr>
            <a:r>
              <a:rPr lang="vi-VN" sz="3865" b="1" smtClean="0">
                <a:solidFill>
                  <a:srgbClr val="00B0F0"/>
                </a:solidFill>
                <a:latin typeface="+mj-lt"/>
                <a:ea typeface="Instrument Sans" pitchFamily="34" charset="-122"/>
                <a:cs typeface="Instrument Sans" pitchFamily="34" charset="-120"/>
              </a:rPr>
              <a:t>Nguy cơ mất an toàn thông tin</a:t>
            </a:r>
          </a:p>
          <a:p>
            <a:pPr>
              <a:lnSpc>
                <a:spcPts val="4831"/>
              </a:lnSpc>
            </a:pPr>
            <a:r>
              <a:rPr lang="vi-VN" sz="3865" b="1" smtClean="0">
                <a:solidFill>
                  <a:srgbClr val="00B0F0"/>
                </a:solidFill>
                <a:latin typeface="+mj-lt"/>
                <a:ea typeface="Instrument Sans" pitchFamily="34" charset="-122"/>
                <a:cs typeface="Instrument Sans" pitchFamily="34" charset="-120"/>
              </a:rPr>
              <a:t> đối với ứng dụng web</a:t>
            </a:r>
            <a:endParaRPr lang="en-US" sz="3865" dirty="0">
              <a:solidFill>
                <a:srgbClr val="00B0F0"/>
              </a:solidFill>
              <a:latin typeface="+mj-lt"/>
            </a:endParaRPr>
          </a:p>
        </p:txBody>
      </p:sp>
      <p:pic>
        <p:nvPicPr>
          <p:cNvPr id="2058" name="Picture 10" descr="7 Open-Source Tools for Securing Your Code - DEV Commu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6728" y="1"/>
            <a:ext cx="6951230" cy="34608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3516" y="3183832"/>
            <a:ext cx="6539696" cy="553998"/>
          </a:xfrm>
          <a:prstGeom prst="rect">
            <a:avLst/>
          </a:prstGeom>
          <a:noFill/>
        </p:spPr>
        <p:txBody>
          <a:bodyPr wrap="square" rtlCol="0">
            <a:spAutoFit/>
          </a:bodyPr>
          <a:lstStyle/>
          <a:p>
            <a:r>
              <a:rPr lang="vi-VN" sz="3000" b="1" smtClean="0">
                <a:solidFill>
                  <a:schemeClr val="bg1"/>
                </a:solidFill>
                <a:latin typeface="+mj-lt"/>
              </a:rPr>
              <a:t>Giải pháp đặt ra là gì?</a:t>
            </a:r>
            <a:endParaRPr lang="vi-VN" sz="3000" b="1">
              <a:solidFill>
                <a:schemeClr val="bg1"/>
              </a:solidFill>
              <a:latin typeface="+mj-lt"/>
            </a:endParaRPr>
          </a:p>
        </p:txBody>
      </p:sp>
      <p:sp>
        <p:nvSpPr>
          <p:cNvPr id="11" name="TextBox 10"/>
          <p:cNvSpPr txBox="1"/>
          <p:nvPr/>
        </p:nvSpPr>
        <p:spPr>
          <a:xfrm>
            <a:off x="422476" y="3982283"/>
            <a:ext cx="13785448" cy="4247317"/>
          </a:xfrm>
          <a:prstGeom prst="rect">
            <a:avLst/>
          </a:prstGeom>
          <a:noFill/>
        </p:spPr>
        <p:txBody>
          <a:bodyPr wrap="square" rtlCol="0">
            <a:spAutoFit/>
          </a:bodyPr>
          <a:lstStyle/>
          <a:p>
            <a:pPr marL="457200" indent="-457200" algn="just">
              <a:spcBef>
                <a:spcPts val="600"/>
              </a:spcBef>
              <a:spcAft>
                <a:spcPts val="600"/>
              </a:spcAft>
              <a:buFont typeface="+mj-lt"/>
              <a:buAutoNum type="alphaLcParenR"/>
            </a:pPr>
            <a:r>
              <a:rPr lang="vi-VN" sz="2000" b="1" smtClean="0">
                <a:solidFill>
                  <a:schemeClr val="bg1"/>
                </a:solidFill>
                <a:latin typeface="+mj-lt"/>
              </a:rPr>
              <a:t>Lập trình </a:t>
            </a:r>
            <a:r>
              <a:rPr lang="vi-VN" sz="2000" b="1">
                <a:solidFill>
                  <a:schemeClr val="bg1"/>
                </a:solidFill>
                <a:latin typeface="+mj-lt"/>
              </a:rPr>
              <a:t>an toàn:</a:t>
            </a:r>
            <a:r>
              <a:rPr lang="vi-VN" sz="2000">
                <a:solidFill>
                  <a:schemeClr val="bg1"/>
                </a:solidFill>
                <a:latin typeface="+mj-lt"/>
              </a:rPr>
              <a:t> Áp dụng các phương pháp lập trình an toàn như kiểm tra đầu vào (input validation), sử dụng chuẩn mã hóa (encoding) và quản lý lỗi đúng cách</a:t>
            </a:r>
            <a:r>
              <a:rPr lang="vi-VN" sz="2000" smtClean="0">
                <a:solidFill>
                  <a:schemeClr val="bg1"/>
                </a:solidFill>
                <a:latin typeface="+mj-lt"/>
              </a:rPr>
              <a:t>.</a:t>
            </a:r>
          </a:p>
          <a:p>
            <a:pPr marL="457200" indent="-457200" algn="just">
              <a:spcBef>
                <a:spcPts val="600"/>
              </a:spcBef>
              <a:spcAft>
                <a:spcPts val="600"/>
              </a:spcAft>
              <a:buFont typeface="+mj-lt"/>
              <a:buAutoNum type="alphaLcParenR"/>
            </a:pPr>
            <a:r>
              <a:rPr lang="vi-VN" sz="2000" b="1">
                <a:solidFill>
                  <a:schemeClr val="bg1"/>
                </a:solidFill>
                <a:latin typeface="+mj-lt"/>
              </a:rPr>
              <a:t>Xác thực và phân </a:t>
            </a:r>
            <a:r>
              <a:rPr lang="vi-VN" sz="2000" b="1" smtClean="0">
                <a:solidFill>
                  <a:schemeClr val="bg1"/>
                </a:solidFill>
                <a:latin typeface="+mj-lt"/>
              </a:rPr>
              <a:t>quyền: </a:t>
            </a:r>
            <a:r>
              <a:rPr lang="vi-VN" sz="2000" smtClean="0">
                <a:solidFill>
                  <a:schemeClr val="bg1"/>
                </a:solidFill>
                <a:latin typeface="+mj-lt"/>
              </a:rPr>
              <a:t>Đảm </a:t>
            </a:r>
            <a:r>
              <a:rPr lang="vi-VN" sz="2000">
                <a:solidFill>
                  <a:schemeClr val="bg1"/>
                </a:solidFill>
                <a:latin typeface="+mj-lt"/>
              </a:rPr>
              <a:t>bảo rằng người dùng chỉ có quyền truy cập vào những dữ liệu và chức năng mà họ được phép. Thực hiện kiểm tra và cập nhật phân quyền thường xuyên</a:t>
            </a:r>
            <a:r>
              <a:rPr lang="vi-VN" sz="2000" smtClean="0">
                <a:solidFill>
                  <a:schemeClr val="bg1"/>
                </a:solidFill>
                <a:latin typeface="+mj-lt"/>
              </a:rPr>
              <a:t>.</a:t>
            </a:r>
          </a:p>
          <a:p>
            <a:pPr marL="457200" indent="-457200" algn="just">
              <a:spcBef>
                <a:spcPts val="600"/>
              </a:spcBef>
              <a:spcAft>
                <a:spcPts val="600"/>
              </a:spcAft>
              <a:buFont typeface="+mj-lt"/>
              <a:buAutoNum type="alphaLcParenR"/>
            </a:pPr>
            <a:r>
              <a:rPr lang="vi-VN" sz="2000" b="1">
                <a:solidFill>
                  <a:schemeClr val="bg1"/>
                </a:solidFill>
                <a:latin typeface="+mj-lt"/>
              </a:rPr>
              <a:t>Cập </a:t>
            </a:r>
            <a:r>
              <a:rPr lang="vi-VN" sz="2000" b="1" smtClean="0">
                <a:solidFill>
                  <a:schemeClr val="bg1"/>
                </a:solidFill>
                <a:latin typeface="+mj-lt"/>
              </a:rPr>
              <a:t>nhật - sao lưu dữ liệu thường </a:t>
            </a:r>
            <a:r>
              <a:rPr lang="vi-VN" sz="2000" b="1">
                <a:solidFill>
                  <a:schemeClr val="bg1"/>
                </a:solidFill>
                <a:latin typeface="+mj-lt"/>
              </a:rPr>
              <a:t>xuyên:</a:t>
            </a:r>
            <a:r>
              <a:rPr lang="vi-VN" sz="2000">
                <a:solidFill>
                  <a:schemeClr val="bg1"/>
                </a:solidFill>
                <a:latin typeface="+mj-lt"/>
              </a:rPr>
              <a:t> Thường xuyên cập nhật các thành phần phần mềm, thư viện và hệ điều hành để vá các lỗ hổng bảo mật đã biết</a:t>
            </a:r>
            <a:r>
              <a:rPr lang="vi-VN" sz="2000" smtClean="0">
                <a:solidFill>
                  <a:schemeClr val="bg1"/>
                </a:solidFill>
                <a:latin typeface="+mj-lt"/>
              </a:rPr>
              <a:t>.</a:t>
            </a:r>
          </a:p>
          <a:p>
            <a:pPr marL="457200" indent="-457200" algn="just">
              <a:spcBef>
                <a:spcPts val="600"/>
              </a:spcBef>
              <a:spcAft>
                <a:spcPts val="600"/>
              </a:spcAft>
              <a:buFont typeface="+mj-lt"/>
              <a:buAutoNum type="alphaLcParenR"/>
            </a:pPr>
            <a:r>
              <a:rPr lang="vi-VN" sz="2000" b="1">
                <a:solidFill>
                  <a:schemeClr val="bg1"/>
                </a:solidFill>
                <a:latin typeface="+mj-lt"/>
              </a:rPr>
              <a:t>Giám sát </a:t>
            </a:r>
            <a:r>
              <a:rPr lang="vi-VN" sz="2000" b="1" smtClean="0">
                <a:solidFill>
                  <a:schemeClr val="bg1"/>
                </a:solidFill>
                <a:latin typeface="+mj-lt"/>
              </a:rPr>
              <a:t>– Phát hiện:</a:t>
            </a:r>
            <a:r>
              <a:rPr lang="vi-VN" sz="2000" smtClean="0">
                <a:solidFill>
                  <a:schemeClr val="bg1"/>
                </a:solidFill>
                <a:latin typeface="+mj-lt"/>
              </a:rPr>
              <a:t> </a:t>
            </a:r>
            <a:r>
              <a:rPr lang="vi-VN" sz="2000">
                <a:solidFill>
                  <a:schemeClr val="bg1"/>
                </a:solidFill>
                <a:latin typeface="+mj-lt"/>
              </a:rPr>
              <a:t>Sử dụng các công cụ giám sát an ninh để phát hiện và phản ứng nhanh chóng với các hoạt động bất thường hoặc các cuộc tấn công</a:t>
            </a:r>
            <a:r>
              <a:rPr lang="vi-VN" sz="2000" smtClean="0">
                <a:solidFill>
                  <a:schemeClr val="bg1"/>
                </a:solidFill>
                <a:latin typeface="+mj-lt"/>
              </a:rPr>
              <a:t>.</a:t>
            </a:r>
          </a:p>
          <a:p>
            <a:pPr marL="457200" indent="-457200" algn="just">
              <a:spcBef>
                <a:spcPts val="600"/>
              </a:spcBef>
              <a:spcAft>
                <a:spcPts val="600"/>
              </a:spcAft>
              <a:buFont typeface="+mj-lt"/>
              <a:buAutoNum type="alphaLcParenR"/>
            </a:pPr>
            <a:r>
              <a:rPr lang="vi-VN" sz="2000" b="1">
                <a:solidFill>
                  <a:schemeClr val="bg1"/>
                </a:solidFill>
                <a:latin typeface="+mj-lt"/>
              </a:rPr>
              <a:t>Nâng cao nhận thức: </a:t>
            </a:r>
            <a:r>
              <a:rPr lang="vi-VN" sz="2000">
                <a:solidFill>
                  <a:schemeClr val="bg1"/>
                </a:solidFill>
                <a:latin typeface="+mj-lt"/>
              </a:rPr>
              <a:t>Đ</a:t>
            </a:r>
            <a:r>
              <a:rPr lang="vi-VN" sz="2000" smtClean="0">
                <a:solidFill>
                  <a:schemeClr val="bg1"/>
                </a:solidFill>
                <a:latin typeface="+mj-lt"/>
              </a:rPr>
              <a:t>ào </a:t>
            </a:r>
            <a:r>
              <a:rPr lang="vi-VN" sz="2000">
                <a:solidFill>
                  <a:schemeClr val="bg1"/>
                </a:solidFill>
                <a:latin typeface="+mj-lt"/>
              </a:rPr>
              <a:t>tạo cho người dùng về các mối đe dọa bảo mật phổ biến, cách nhận diện và phòng tránh các cuộc tấn công </a:t>
            </a:r>
            <a:r>
              <a:rPr lang="vi-VN" sz="2000" smtClean="0">
                <a:solidFill>
                  <a:schemeClr val="bg1"/>
                </a:solidFill>
                <a:latin typeface="+mj-lt"/>
              </a:rPr>
              <a:t>ứng dụng WEB.</a:t>
            </a:r>
          </a:p>
          <a:p>
            <a:pPr algn="just">
              <a:spcBef>
                <a:spcPts val="600"/>
              </a:spcBef>
              <a:spcAft>
                <a:spcPts val="600"/>
              </a:spcAft>
            </a:pPr>
            <a:r>
              <a:rPr lang="vi-VN" sz="2000" smtClean="0">
                <a:solidFill>
                  <a:schemeClr val="bg1"/>
                </a:solidFill>
                <a:latin typeface="+mj-lt"/>
              </a:rPr>
              <a:t>......</a:t>
            </a:r>
            <a:endParaRPr lang="vi-VN" sz="2000">
              <a:solidFill>
                <a:schemeClr val="bg1"/>
              </a:solidFill>
              <a:latin typeface="+mj-lt"/>
            </a:endParaRPr>
          </a:p>
        </p:txBody>
      </p:sp>
    </p:spTree>
    <p:extLst>
      <p:ext uri="{BB962C8B-B14F-4D97-AF65-F5344CB8AC3E}">
        <p14:creationId xmlns:p14="http://schemas.microsoft.com/office/powerpoint/2010/main" val="650027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078" name="Picture 6" descr="Penetration Testing Services | External Testing UK T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116" y="3920373"/>
            <a:ext cx="6088284" cy="43092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 1"/>
          <p:cNvSpPr/>
          <p:nvPr/>
        </p:nvSpPr>
        <p:spPr>
          <a:xfrm>
            <a:off x="4449741" y="398842"/>
            <a:ext cx="6458069" cy="771525"/>
          </a:xfrm>
          <a:prstGeom prst="rect">
            <a:avLst/>
          </a:prstGeom>
          <a:noFill/>
          <a:ln/>
        </p:spPr>
        <p:txBody>
          <a:bodyPr wrap="none" rtlCol="0" anchor="t"/>
          <a:lstStyle/>
          <a:p>
            <a:pPr>
              <a:lnSpc>
                <a:spcPts val="2916"/>
              </a:lnSpc>
            </a:pPr>
            <a:r>
              <a:rPr lang="en-US" sz="2800" b="1">
                <a:solidFill>
                  <a:srgbClr val="00B0F0"/>
                </a:solidFill>
                <a:latin typeface="Times New Roman" panose="02020603050405020304" pitchFamily="18" charset="0"/>
                <a:ea typeface="Instrument Sans" pitchFamily="34" charset="-122"/>
                <a:cs typeface="Times New Roman" panose="02020603050405020304" pitchFamily="18" charset="0"/>
              </a:rPr>
              <a:t>Đánh giá an toàn thông tin ứng dụng web</a:t>
            </a:r>
            <a:endParaRPr lang="en-US" sz="2800" dirty="0">
              <a:solidFill>
                <a:srgbClr val="00B0F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324091" y="1354238"/>
            <a:ext cx="14202137" cy="2215991"/>
          </a:xfrm>
          <a:prstGeom prst="rect">
            <a:avLst/>
          </a:prstGeom>
          <a:noFill/>
        </p:spPr>
        <p:txBody>
          <a:bodyPr wrap="square" rtlCol="0">
            <a:spAutoFit/>
          </a:bodyPr>
          <a:lstStyle/>
          <a:p>
            <a:pPr algn="just">
              <a:spcBef>
                <a:spcPts val="600"/>
              </a:spcBef>
              <a:spcAft>
                <a:spcPts val="600"/>
              </a:spcAft>
            </a:pPr>
            <a:r>
              <a:rPr lang="en-US" sz="2800" b="1" smtClean="0">
                <a:solidFill>
                  <a:srgbClr val="00B0F0"/>
                </a:solidFill>
                <a:latin typeface="Times New Roman" panose="02020603050405020304" pitchFamily="18" charset="0"/>
                <a:cs typeface="Times New Roman" panose="02020603050405020304" pitchFamily="18" charset="0"/>
              </a:rPr>
              <a:t>Khái niệm</a:t>
            </a:r>
          </a:p>
          <a:p>
            <a:pPr algn="just">
              <a:spcBef>
                <a:spcPts val="600"/>
              </a:spcBef>
              <a:spcAft>
                <a:spcPts val="600"/>
              </a:spcAft>
            </a:pPr>
            <a:r>
              <a:rPr lang="vi-VN" sz="2500" b="1">
                <a:solidFill>
                  <a:schemeClr val="bg1"/>
                </a:solidFill>
                <a:latin typeface="Times New Roman" panose="02020603050405020304" pitchFamily="18" charset="0"/>
                <a:cs typeface="Times New Roman" panose="02020603050405020304" pitchFamily="18" charset="0"/>
              </a:rPr>
              <a:t>Kiểm tra và đánh giá </a:t>
            </a:r>
            <a:r>
              <a:rPr lang="vi-VN" sz="2500" b="1" smtClean="0">
                <a:solidFill>
                  <a:schemeClr val="bg1"/>
                </a:solidFill>
                <a:latin typeface="Times New Roman" panose="02020603050405020304" pitchFamily="18" charset="0"/>
                <a:cs typeface="Times New Roman" panose="02020603050405020304" pitchFamily="18" charset="0"/>
              </a:rPr>
              <a:t>an toàn thông tin ứng dụng web </a:t>
            </a:r>
            <a:r>
              <a:rPr lang="vi-VN" sz="2500" smtClean="0">
                <a:solidFill>
                  <a:schemeClr val="bg1"/>
                </a:solidFill>
                <a:latin typeface="Times New Roman" panose="02020603050405020304" pitchFamily="18" charset="0"/>
                <a:cs typeface="Times New Roman" panose="02020603050405020304" pitchFamily="18" charset="0"/>
              </a:rPr>
              <a:t>là </a:t>
            </a:r>
            <a:r>
              <a:rPr lang="vi-VN" sz="2500">
                <a:solidFill>
                  <a:schemeClr val="bg1"/>
                </a:solidFill>
                <a:latin typeface="Times New Roman" panose="02020603050405020304" pitchFamily="18" charset="0"/>
                <a:cs typeface="Times New Roman" panose="02020603050405020304" pitchFamily="18" charset="0"/>
              </a:rPr>
              <a:t>quy trình đánh giá an toàn thông tin của hệ thống hoặc ứng dụng web trước khi nó được triển khai hoặc đưa vào sử dụng chính thức. Quy trình này nhằm mục đích phát hiện các lỗ hổng bảo mật, đảm bảo rằng các biện pháp bảo mật đã được thực hiện đúng cách, và giảm thiểu rủi ro bảo mật cho người dùng và hệ </a:t>
            </a:r>
            <a:r>
              <a:rPr lang="vi-VN" sz="2500" smtClean="0">
                <a:solidFill>
                  <a:schemeClr val="bg1"/>
                </a:solidFill>
                <a:latin typeface="Times New Roman" panose="02020603050405020304" pitchFamily="18" charset="0"/>
                <a:cs typeface="Times New Roman" panose="02020603050405020304" pitchFamily="18" charset="0"/>
              </a:rPr>
              <a:t>thống.</a:t>
            </a:r>
            <a:endParaRPr lang="vi-VN" sz="2500">
              <a:solidFill>
                <a:schemeClr val="bg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334795" y="3671398"/>
            <a:ext cx="7952677" cy="3524042"/>
          </a:xfrm>
          <a:prstGeom prst="rect">
            <a:avLst/>
          </a:prstGeom>
          <a:noFill/>
        </p:spPr>
        <p:txBody>
          <a:bodyPr wrap="square" rtlCol="0">
            <a:spAutoFit/>
          </a:bodyPr>
          <a:lstStyle/>
          <a:p>
            <a:pPr algn="just">
              <a:spcBef>
                <a:spcPts val="600"/>
              </a:spcBef>
              <a:spcAft>
                <a:spcPts val="600"/>
              </a:spcAft>
            </a:pPr>
            <a:r>
              <a:rPr lang="en-US" sz="2800" b="1" smtClean="0">
                <a:solidFill>
                  <a:srgbClr val="00B0F0"/>
                </a:solidFill>
                <a:latin typeface="Times New Roman" panose="02020603050405020304" pitchFamily="18" charset="0"/>
                <a:cs typeface="Times New Roman" panose="02020603050405020304" pitchFamily="18" charset="0"/>
              </a:rPr>
              <a:t>Mục đích</a:t>
            </a:r>
          </a:p>
          <a:p>
            <a:pPr algn="just">
              <a:spcBef>
                <a:spcPts val="600"/>
              </a:spcBef>
              <a:spcAft>
                <a:spcPts val="600"/>
              </a:spcAft>
            </a:pPr>
            <a:r>
              <a:rPr lang="vi-VN" sz="2500">
                <a:solidFill>
                  <a:schemeClr val="bg1"/>
                </a:solidFill>
                <a:latin typeface="Times New Roman" panose="02020603050405020304" pitchFamily="18" charset="0"/>
                <a:cs typeface="Times New Roman" panose="02020603050405020304" pitchFamily="18" charset="0"/>
              </a:rPr>
              <a:t>Phát </a:t>
            </a:r>
            <a:r>
              <a:rPr lang="vi-VN" sz="2500" smtClean="0">
                <a:solidFill>
                  <a:schemeClr val="bg1"/>
                </a:solidFill>
                <a:latin typeface="Times New Roman" panose="02020603050405020304" pitchFamily="18" charset="0"/>
                <a:cs typeface="Times New Roman" panose="02020603050405020304" pitchFamily="18" charset="0"/>
              </a:rPr>
              <a:t>hiện các </a:t>
            </a:r>
            <a:r>
              <a:rPr lang="vi-VN" sz="2500">
                <a:solidFill>
                  <a:schemeClr val="bg1"/>
                </a:solidFill>
                <a:latin typeface="Times New Roman" panose="02020603050405020304" pitchFamily="18" charset="0"/>
                <a:cs typeface="Times New Roman" panose="02020603050405020304" pitchFamily="18" charset="0"/>
              </a:rPr>
              <a:t>Lỗ Hổng Bảo </a:t>
            </a:r>
            <a:r>
              <a:rPr lang="vi-VN" sz="2500" smtClean="0">
                <a:solidFill>
                  <a:schemeClr val="bg1"/>
                </a:solidFill>
                <a:latin typeface="Times New Roman" panose="02020603050405020304" pitchFamily="18" charset="0"/>
                <a:cs typeface="Times New Roman" panose="02020603050405020304" pitchFamily="18" charset="0"/>
              </a:rPr>
              <a:t>Mật và đảm bảo ứng </a:t>
            </a:r>
            <a:r>
              <a:rPr lang="vi-VN" sz="2500">
                <a:solidFill>
                  <a:schemeClr val="bg1"/>
                </a:solidFill>
                <a:latin typeface="Times New Roman" panose="02020603050405020304" pitchFamily="18" charset="0"/>
                <a:cs typeface="Times New Roman" panose="02020603050405020304" pitchFamily="18" charset="0"/>
              </a:rPr>
              <a:t>dụng tuân thủ các tiêu chuẩn và quy định bảo mật cần thiết (như OWASP Top Ten, PCI-DSS).</a:t>
            </a:r>
          </a:p>
          <a:p>
            <a:pPr algn="just">
              <a:spcBef>
                <a:spcPts val="600"/>
              </a:spcBef>
              <a:spcAft>
                <a:spcPts val="600"/>
              </a:spcAft>
            </a:pPr>
            <a:r>
              <a:rPr lang="vi-VN" sz="2500" smtClean="0">
                <a:solidFill>
                  <a:schemeClr val="bg1"/>
                </a:solidFill>
                <a:latin typeface="Times New Roman" panose="02020603050405020304" pitchFamily="18" charset="0"/>
                <a:cs typeface="Times New Roman" panose="02020603050405020304" pitchFamily="18" charset="0"/>
              </a:rPr>
              <a:t>Tiếp tục phân tích </a:t>
            </a:r>
            <a:r>
              <a:rPr lang="vi-VN" sz="2500">
                <a:solidFill>
                  <a:schemeClr val="bg1"/>
                </a:solidFill>
                <a:latin typeface="Times New Roman" panose="02020603050405020304" pitchFamily="18" charset="0"/>
                <a:cs typeface="Times New Roman" panose="02020603050405020304" pitchFamily="18" charset="0"/>
              </a:rPr>
              <a:t>và đánh giá mức độ rủi ro của các lỗ hổng bảo mật được phát </a:t>
            </a:r>
            <a:r>
              <a:rPr lang="vi-VN" sz="2500" smtClean="0">
                <a:solidFill>
                  <a:schemeClr val="bg1"/>
                </a:solidFill>
                <a:latin typeface="Times New Roman" panose="02020603050405020304" pitchFamily="18" charset="0"/>
                <a:cs typeface="Times New Roman" panose="02020603050405020304" pitchFamily="18" charset="0"/>
              </a:rPr>
              <a:t>hiện, từ đó đưa ra các khuyến </a:t>
            </a:r>
            <a:r>
              <a:rPr lang="vi-VN" sz="2500">
                <a:solidFill>
                  <a:schemeClr val="bg1"/>
                </a:solidFill>
                <a:latin typeface="Times New Roman" panose="02020603050405020304" pitchFamily="18" charset="0"/>
                <a:cs typeface="Times New Roman" panose="02020603050405020304" pitchFamily="18" charset="0"/>
              </a:rPr>
              <a:t>nghị và biện pháp để cải thiện an toàn trước khi </a:t>
            </a:r>
            <a:r>
              <a:rPr lang="vi-VN" sz="2500" smtClean="0">
                <a:solidFill>
                  <a:schemeClr val="bg1"/>
                </a:solidFill>
                <a:latin typeface="Times New Roman" panose="02020603050405020304" pitchFamily="18" charset="0"/>
                <a:cs typeface="Times New Roman" panose="02020603050405020304" pitchFamily="18" charset="0"/>
              </a:rPr>
              <a:t>đưa hệ thống đi vào hoạt động chính thức.</a:t>
            </a:r>
            <a:endParaRPr lang="vi-VN" sz="2500">
              <a:solidFill>
                <a:schemeClr val="bg1"/>
              </a:solidFill>
              <a:latin typeface="Times New Roman" panose="02020603050405020304" pitchFamily="18" charset="0"/>
              <a:cs typeface="Times New Roman" panose="02020603050405020304" pitchFamily="18" charset="0"/>
            </a:endParaRPr>
          </a:p>
        </p:txBody>
      </p:sp>
      <p:sp>
        <p:nvSpPr>
          <p:cNvPr id="9" name="Rectangle 7"/>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4449741" y="398842"/>
            <a:ext cx="6458069" cy="771525"/>
          </a:xfrm>
          <a:prstGeom prst="rect">
            <a:avLst/>
          </a:prstGeom>
          <a:noFill/>
          <a:ln/>
        </p:spPr>
        <p:txBody>
          <a:bodyPr wrap="none" rtlCol="0" anchor="t"/>
          <a:lstStyle/>
          <a:p>
            <a:pPr>
              <a:lnSpc>
                <a:spcPts val="2916"/>
              </a:lnSpc>
            </a:pPr>
            <a:r>
              <a:rPr lang="en-US" sz="2800" b="1">
                <a:solidFill>
                  <a:srgbClr val="00B0F0"/>
                </a:solidFill>
                <a:latin typeface="Times New Roman" panose="02020603050405020304" pitchFamily="18" charset="0"/>
                <a:ea typeface="Instrument Sans" pitchFamily="34" charset="-122"/>
                <a:cs typeface="Times New Roman" panose="02020603050405020304" pitchFamily="18" charset="0"/>
              </a:rPr>
              <a:t>Đánh giá an toàn thông tin ứng dụng web</a:t>
            </a:r>
            <a:endParaRPr lang="en-US" sz="2800" dirty="0">
              <a:solidFill>
                <a:srgbClr val="00B0F0"/>
              </a:solidFill>
              <a:latin typeface="Times New Roman" panose="02020603050405020304" pitchFamily="18" charset="0"/>
              <a:cs typeface="Times New Roman" panose="02020603050405020304" pitchFamily="18" charset="0"/>
            </a:endParaRPr>
          </a:p>
        </p:txBody>
      </p:sp>
      <p:sp>
        <p:nvSpPr>
          <p:cNvPr id="5" name="Text 2"/>
          <p:cNvSpPr/>
          <p:nvPr/>
        </p:nvSpPr>
        <p:spPr>
          <a:xfrm>
            <a:off x="864037" y="3591639"/>
            <a:ext cx="3086100" cy="385763"/>
          </a:xfrm>
          <a:prstGeom prst="rect">
            <a:avLst/>
          </a:prstGeom>
          <a:noFill/>
          <a:ln/>
        </p:spPr>
        <p:txBody>
          <a:bodyPr wrap="none" rtlCol="0" anchor="t"/>
          <a:lstStyle/>
          <a:p>
            <a:pPr>
              <a:lnSpc>
                <a:spcPts val="3038"/>
              </a:lnSpc>
            </a:pPr>
            <a:r>
              <a:rPr lang="en-US" sz="2430" b="1">
                <a:solidFill>
                  <a:srgbClr val="FFFFFF"/>
                </a:solidFill>
                <a:latin typeface="Times New Roman" panose="02020603050405020304" pitchFamily="18" charset="0"/>
                <a:ea typeface="Instrument Sans" pitchFamily="34" charset="-122"/>
                <a:cs typeface="Times New Roman" panose="02020603050405020304" pitchFamily="18" charset="0"/>
              </a:rPr>
              <a:t>Black box</a:t>
            </a:r>
            <a:endParaRPr lang="en-US" sz="2430" dirty="0">
              <a:latin typeface="Times New Roman" panose="02020603050405020304" pitchFamily="18" charset="0"/>
              <a:cs typeface="Times New Roman" panose="02020603050405020304" pitchFamily="18" charset="0"/>
            </a:endParaRPr>
          </a:p>
        </p:txBody>
      </p:sp>
      <p:sp>
        <p:nvSpPr>
          <p:cNvPr id="6" name="Text 3"/>
          <p:cNvSpPr/>
          <p:nvPr/>
        </p:nvSpPr>
        <p:spPr>
          <a:xfrm>
            <a:off x="864037" y="4224218"/>
            <a:ext cx="3898821" cy="1580198"/>
          </a:xfrm>
          <a:prstGeom prst="rect">
            <a:avLst/>
          </a:prstGeom>
          <a:noFill/>
          <a:ln/>
        </p:spPr>
        <p:txBody>
          <a:bodyPr wrap="square" rtlCol="0" anchor="t"/>
          <a:lstStyle/>
          <a:p>
            <a:pPr algn="just">
              <a:lnSpc>
                <a:spcPts val="3110"/>
              </a:lnSpc>
            </a:pPr>
            <a:r>
              <a:rPr lang="vi-VN" sz="1944" smtClean="0">
                <a:solidFill>
                  <a:srgbClr val="CFD0D8"/>
                </a:solidFill>
                <a:latin typeface="Times New Roman" panose="02020603050405020304" pitchFamily="18" charset="0"/>
                <a:ea typeface="Instrument Sans" pitchFamily="34" charset="-122"/>
                <a:cs typeface="Times New Roman" panose="02020603050405020304" pitchFamily="18" charset="0"/>
              </a:rPr>
              <a:t>Thực hiện kiểm tra đánh giá bảo </a:t>
            </a:r>
            <a:r>
              <a:rPr lang="vi-VN" sz="1944">
                <a:solidFill>
                  <a:srgbClr val="CFD0D8"/>
                </a:solidFill>
                <a:latin typeface="Times New Roman" panose="02020603050405020304" pitchFamily="18" charset="0"/>
                <a:ea typeface="Instrument Sans" pitchFamily="34" charset="-122"/>
                <a:cs typeface="Times New Roman" panose="02020603050405020304" pitchFamily="18" charset="0"/>
              </a:rPr>
              <a:t>mật mà không có bất kỳ thông tin nào về cấu trúc của ứng dụng, các thành phần bên trong của nó. Chuyên viên đánh giá đóng vài trò như một kẻ tấn </a:t>
            </a:r>
            <a:r>
              <a:rPr lang="vi-VN" sz="1944" smtClean="0">
                <a:solidFill>
                  <a:srgbClr val="CFD0D8"/>
                </a:solidFill>
                <a:latin typeface="Times New Roman" panose="02020603050405020304" pitchFamily="18" charset="0"/>
                <a:ea typeface="Instrument Sans" pitchFamily="34" charset="-122"/>
                <a:cs typeface="Times New Roman" panose="02020603050405020304" pitchFamily="18" charset="0"/>
              </a:rPr>
              <a:t>công. </a:t>
            </a:r>
            <a:endParaRPr lang="en-US" sz="1944" dirty="0">
              <a:latin typeface="Times New Roman" panose="02020603050405020304" pitchFamily="18" charset="0"/>
              <a:cs typeface="Times New Roman" panose="02020603050405020304" pitchFamily="18" charset="0"/>
            </a:endParaRPr>
          </a:p>
        </p:txBody>
      </p:sp>
      <p:sp>
        <p:nvSpPr>
          <p:cNvPr id="7" name="Text 4"/>
          <p:cNvSpPr/>
          <p:nvPr/>
        </p:nvSpPr>
        <p:spPr>
          <a:xfrm>
            <a:off x="5372695" y="3591639"/>
            <a:ext cx="3086100" cy="385763"/>
          </a:xfrm>
          <a:prstGeom prst="rect">
            <a:avLst/>
          </a:prstGeom>
          <a:noFill/>
          <a:ln/>
        </p:spPr>
        <p:txBody>
          <a:bodyPr wrap="none" rtlCol="0" anchor="t"/>
          <a:lstStyle/>
          <a:p>
            <a:pPr>
              <a:lnSpc>
                <a:spcPts val="3038"/>
              </a:lnSpc>
            </a:pPr>
            <a:r>
              <a:rPr lang="en-US" sz="2430" b="1">
                <a:solidFill>
                  <a:srgbClr val="FFFFFF"/>
                </a:solidFill>
                <a:latin typeface="Times New Roman" panose="02020603050405020304" pitchFamily="18" charset="0"/>
                <a:ea typeface="Instrument Sans" pitchFamily="34" charset="-122"/>
                <a:cs typeface="Times New Roman" panose="02020603050405020304" pitchFamily="18" charset="0"/>
              </a:rPr>
              <a:t>White box</a:t>
            </a:r>
            <a:endParaRPr lang="en-US" sz="2430" dirty="0">
              <a:latin typeface="Times New Roman" panose="02020603050405020304" pitchFamily="18" charset="0"/>
              <a:cs typeface="Times New Roman" panose="02020603050405020304" pitchFamily="18" charset="0"/>
            </a:endParaRPr>
          </a:p>
        </p:txBody>
      </p:sp>
      <p:sp>
        <p:nvSpPr>
          <p:cNvPr id="8" name="Text 5"/>
          <p:cNvSpPr/>
          <p:nvPr/>
        </p:nvSpPr>
        <p:spPr>
          <a:xfrm>
            <a:off x="5372695" y="4224218"/>
            <a:ext cx="3898821" cy="1185148"/>
          </a:xfrm>
          <a:prstGeom prst="rect">
            <a:avLst/>
          </a:prstGeom>
          <a:noFill/>
          <a:ln/>
        </p:spPr>
        <p:txBody>
          <a:bodyPr wrap="square" rtlCol="0" anchor="t"/>
          <a:lstStyle/>
          <a:p>
            <a:pPr algn="just">
              <a:lnSpc>
                <a:spcPts val="3110"/>
              </a:lnSpc>
            </a:pPr>
            <a:r>
              <a:rPr lang="en-US" sz="1944">
                <a:solidFill>
                  <a:srgbClr val="CFD0D8"/>
                </a:solidFill>
                <a:latin typeface="Times New Roman" panose="02020603050405020304" pitchFamily="18" charset="0"/>
                <a:ea typeface="Instrument Sans" pitchFamily="34" charset="-122"/>
                <a:cs typeface="Times New Roman" panose="02020603050405020304" pitchFamily="18" charset="0"/>
              </a:rPr>
              <a:t>Có đầy đủ kiến thức, thông tin bên trong ứng dụng. Whitebox bao gồm quá trình rà soát mã nguồn ứng dung để tìm lỗi</a:t>
            </a:r>
            <a:endParaRPr lang="en-US" sz="1944" dirty="0">
              <a:latin typeface="Times New Roman" panose="02020603050405020304" pitchFamily="18" charset="0"/>
              <a:cs typeface="Times New Roman" panose="02020603050405020304" pitchFamily="18" charset="0"/>
            </a:endParaRPr>
          </a:p>
        </p:txBody>
      </p:sp>
      <p:sp>
        <p:nvSpPr>
          <p:cNvPr id="9" name="Text 6"/>
          <p:cNvSpPr/>
          <p:nvPr/>
        </p:nvSpPr>
        <p:spPr>
          <a:xfrm>
            <a:off x="9881354" y="3591639"/>
            <a:ext cx="3086100" cy="385763"/>
          </a:xfrm>
          <a:prstGeom prst="rect">
            <a:avLst/>
          </a:prstGeom>
          <a:noFill/>
          <a:ln/>
        </p:spPr>
        <p:txBody>
          <a:bodyPr wrap="none" rtlCol="0" anchor="t"/>
          <a:lstStyle/>
          <a:p>
            <a:pPr>
              <a:lnSpc>
                <a:spcPts val="3038"/>
              </a:lnSpc>
            </a:pPr>
            <a:r>
              <a:rPr lang="en-US" sz="2430" b="1">
                <a:solidFill>
                  <a:srgbClr val="FFFFFF"/>
                </a:solidFill>
                <a:latin typeface="Times New Roman" panose="02020603050405020304" pitchFamily="18" charset="0"/>
                <a:ea typeface="Instrument Sans" pitchFamily="34" charset="-122"/>
                <a:cs typeface="Times New Roman" panose="02020603050405020304" pitchFamily="18" charset="0"/>
              </a:rPr>
              <a:t>Graybox</a:t>
            </a:r>
            <a:endParaRPr lang="en-US" sz="2430" dirty="0">
              <a:latin typeface="Times New Roman" panose="02020603050405020304" pitchFamily="18" charset="0"/>
              <a:cs typeface="Times New Roman" panose="02020603050405020304" pitchFamily="18" charset="0"/>
            </a:endParaRPr>
          </a:p>
        </p:txBody>
      </p:sp>
      <p:sp>
        <p:nvSpPr>
          <p:cNvPr id="10" name="Text 7"/>
          <p:cNvSpPr/>
          <p:nvPr/>
        </p:nvSpPr>
        <p:spPr>
          <a:xfrm>
            <a:off x="9881354" y="4224218"/>
            <a:ext cx="3898821" cy="1185148"/>
          </a:xfrm>
          <a:prstGeom prst="rect">
            <a:avLst/>
          </a:prstGeom>
          <a:noFill/>
          <a:ln/>
        </p:spPr>
        <p:txBody>
          <a:bodyPr wrap="square" rtlCol="0" anchor="t"/>
          <a:lstStyle/>
          <a:p>
            <a:pPr algn="just">
              <a:lnSpc>
                <a:spcPts val="3110"/>
              </a:lnSpc>
            </a:pPr>
            <a:r>
              <a:rPr lang="vi-VN" sz="1944" smtClean="0">
                <a:solidFill>
                  <a:srgbClr val="CFD0D8"/>
                </a:solidFill>
                <a:latin typeface="Times New Roman" panose="02020603050405020304" pitchFamily="18" charset="0"/>
                <a:ea typeface="Instrument Sans" pitchFamily="34" charset="-122"/>
                <a:cs typeface="Times New Roman" panose="02020603050405020304" pitchFamily="18" charset="0"/>
              </a:rPr>
              <a:t>Thực hiện đánh </a:t>
            </a:r>
            <a:r>
              <a:rPr lang="vi-VN" sz="1944">
                <a:solidFill>
                  <a:srgbClr val="CFD0D8"/>
                </a:solidFill>
                <a:latin typeface="Times New Roman" panose="02020603050405020304" pitchFamily="18" charset="0"/>
                <a:ea typeface="Instrument Sans" pitchFamily="34" charset="-122"/>
                <a:cs typeface="Times New Roman" panose="02020603050405020304" pitchFamily="18" charset="0"/>
              </a:rPr>
              <a:t>giá kiểm tra với một lượng thông tin được cung </a:t>
            </a:r>
            <a:r>
              <a:rPr lang="vi-VN" sz="1944" smtClean="0">
                <a:solidFill>
                  <a:srgbClr val="CFD0D8"/>
                </a:solidFill>
                <a:latin typeface="Times New Roman" panose="02020603050405020304" pitchFamily="18" charset="0"/>
                <a:ea typeface="Instrument Sans" pitchFamily="34" charset="-122"/>
                <a:cs typeface="Times New Roman" panose="02020603050405020304" pitchFamily="18" charset="0"/>
              </a:rPr>
              <a:t>cấp.</a:t>
            </a:r>
            <a:endParaRPr lang="en-US" sz="1944" dirty="0">
              <a:latin typeface="Times New Roman" panose="02020603050405020304" pitchFamily="18" charset="0"/>
              <a:cs typeface="Times New Roman" panose="02020603050405020304" pitchFamily="18" charset="0"/>
            </a:endParaRPr>
          </a:p>
        </p:txBody>
      </p:sp>
      <p:sp>
        <p:nvSpPr>
          <p:cNvPr id="11" name="Text 3"/>
          <p:cNvSpPr/>
          <p:nvPr/>
        </p:nvSpPr>
        <p:spPr>
          <a:xfrm>
            <a:off x="1020035" y="2075366"/>
            <a:ext cx="12996928" cy="913708"/>
          </a:xfrm>
          <a:prstGeom prst="rect">
            <a:avLst/>
          </a:prstGeom>
          <a:noFill/>
          <a:ln/>
        </p:spPr>
        <p:txBody>
          <a:bodyPr wrap="square" rtlCol="0" anchor="t"/>
          <a:lstStyle/>
          <a:p>
            <a:pPr algn="just">
              <a:lnSpc>
                <a:spcPts val="3110"/>
              </a:lnSpc>
            </a:pPr>
            <a:r>
              <a:rPr lang="vi-VN" sz="2300">
                <a:solidFill>
                  <a:schemeClr val="bg1"/>
                </a:solidFill>
                <a:latin typeface="Times New Roman" panose="02020603050405020304" pitchFamily="18" charset="0"/>
                <a:ea typeface="Instrument Sans" pitchFamily="34" charset="-122"/>
                <a:cs typeface="Times New Roman" panose="02020603050405020304" pitchFamily="18" charset="0"/>
              </a:rPr>
              <a:t>Có 3 phương pháp tiến hành đánh giá ứng dụng, gồm: Black box, White box và Gray box. Cụ thể là:</a:t>
            </a:r>
            <a:endParaRPr lang="en-US" sz="23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692145" y="503786"/>
            <a:ext cx="13116451" cy="753308"/>
          </a:xfrm>
          <a:prstGeom prst="rect">
            <a:avLst/>
          </a:prstGeom>
          <a:noFill/>
          <a:ln/>
        </p:spPr>
        <p:txBody>
          <a:bodyPr wrap="none" rtlCol="0" anchor="t"/>
          <a:lstStyle/>
          <a:p>
            <a:pPr>
              <a:lnSpc>
                <a:spcPts val="2916"/>
              </a:lnSpc>
            </a:pPr>
            <a:r>
              <a:rPr lang="en-US" sz="2800" b="1">
                <a:solidFill>
                  <a:srgbClr val="00B0F0"/>
                </a:solidFill>
                <a:latin typeface="Times New Roman" panose="02020603050405020304" pitchFamily="18" charset="0"/>
                <a:ea typeface="Instrument Sans" pitchFamily="34" charset="-122"/>
                <a:cs typeface="Times New Roman" panose="02020603050405020304" pitchFamily="18" charset="0"/>
              </a:rPr>
              <a:t>Đánh giá an toàn thông tin ứng dụng web</a:t>
            </a:r>
            <a:endParaRPr lang="en-US" sz="2800" dirty="0">
              <a:solidFill>
                <a:srgbClr val="00B0F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076445" y="1470319"/>
            <a:ext cx="6359419" cy="6494085"/>
          </a:xfrm>
          <a:prstGeom prst="rect">
            <a:avLst/>
          </a:prstGeom>
          <a:noFill/>
        </p:spPr>
        <p:txBody>
          <a:bodyPr wrap="square" rtlCol="0">
            <a:spAutoFit/>
          </a:bodyPr>
          <a:lstStyle/>
          <a:p>
            <a:pPr>
              <a:spcBef>
                <a:spcPts val="600"/>
              </a:spcBef>
              <a:spcAft>
                <a:spcPts val="600"/>
              </a:spcAft>
            </a:pPr>
            <a:r>
              <a:rPr lang="vi-VN" sz="2800" b="1">
                <a:solidFill>
                  <a:srgbClr val="00B0F0"/>
                </a:solidFill>
                <a:latin typeface="+mj-lt"/>
              </a:rPr>
              <a:t>Quy trình kiểm tra bảo mật</a:t>
            </a:r>
          </a:p>
          <a:p>
            <a:pPr marL="457200" indent="-457200">
              <a:spcBef>
                <a:spcPts val="600"/>
              </a:spcBef>
              <a:spcAft>
                <a:spcPts val="600"/>
              </a:spcAft>
              <a:buFont typeface="+mj-lt"/>
              <a:buAutoNum type="arabicPeriod"/>
            </a:pPr>
            <a:r>
              <a:rPr lang="vi-VN" sz="2500" smtClean="0">
                <a:solidFill>
                  <a:schemeClr val="bg1"/>
                </a:solidFill>
                <a:latin typeface="+mj-lt"/>
              </a:rPr>
              <a:t>Xác định mục tiêu</a:t>
            </a:r>
            <a:endParaRPr lang="vi-VN" sz="2500">
              <a:solidFill>
                <a:schemeClr val="bg1"/>
              </a:solidFill>
              <a:latin typeface="+mj-lt"/>
            </a:endParaRPr>
          </a:p>
          <a:p>
            <a:pPr marL="457200" indent="-457200">
              <a:spcBef>
                <a:spcPts val="600"/>
              </a:spcBef>
              <a:spcAft>
                <a:spcPts val="600"/>
              </a:spcAft>
              <a:buFont typeface="+mj-lt"/>
              <a:buAutoNum type="arabicPeriod"/>
            </a:pPr>
            <a:r>
              <a:rPr lang="vi-VN" sz="2500">
                <a:solidFill>
                  <a:schemeClr val="bg1"/>
                </a:solidFill>
                <a:latin typeface="+mj-lt"/>
              </a:rPr>
              <a:t>Tìm hiểu và thu thập thông tin</a:t>
            </a:r>
          </a:p>
          <a:p>
            <a:pPr marL="457200" indent="-457200">
              <a:spcBef>
                <a:spcPts val="600"/>
              </a:spcBef>
              <a:spcAft>
                <a:spcPts val="600"/>
              </a:spcAft>
              <a:buFont typeface="+mj-lt"/>
              <a:buAutoNum type="arabicPeriod"/>
            </a:pPr>
            <a:r>
              <a:rPr lang="vi-VN" sz="2500">
                <a:solidFill>
                  <a:schemeClr val="bg1"/>
                </a:solidFill>
                <a:latin typeface="+mj-lt"/>
              </a:rPr>
              <a:t>Phân tích và kiểm tra lỗ </a:t>
            </a:r>
            <a:r>
              <a:rPr lang="vi-VN" sz="2500" smtClean="0">
                <a:solidFill>
                  <a:schemeClr val="bg1"/>
                </a:solidFill>
                <a:latin typeface="+mj-lt"/>
              </a:rPr>
              <a:t>hổng</a:t>
            </a:r>
          </a:p>
          <a:p>
            <a:pPr marL="457200" indent="-457200">
              <a:spcBef>
                <a:spcPts val="600"/>
              </a:spcBef>
              <a:spcAft>
                <a:spcPts val="600"/>
              </a:spcAft>
              <a:buFont typeface="+mj-lt"/>
              <a:buAutoNum type="arabicPeriod"/>
            </a:pPr>
            <a:r>
              <a:rPr lang="vi-VN" sz="2500" smtClean="0">
                <a:solidFill>
                  <a:schemeClr val="bg1"/>
                </a:solidFill>
                <a:latin typeface="+mj-lt"/>
              </a:rPr>
              <a:t>Rà quét bằng công cụ</a:t>
            </a:r>
            <a:endParaRPr lang="vi-VN" sz="2500">
              <a:solidFill>
                <a:schemeClr val="bg1"/>
              </a:solidFill>
              <a:latin typeface="+mj-lt"/>
            </a:endParaRPr>
          </a:p>
          <a:p>
            <a:pPr marL="457200" indent="-457200">
              <a:spcBef>
                <a:spcPts val="600"/>
              </a:spcBef>
              <a:spcAft>
                <a:spcPts val="600"/>
              </a:spcAft>
              <a:buFont typeface="+mj-lt"/>
              <a:buAutoNum type="arabicPeriod"/>
            </a:pPr>
            <a:r>
              <a:rPr lang="vi-VN" sz="2500">
                <a:solidFill>
                  <a:schemeClr val="bg1"/>
                </a:solidFill>
                <a:latin typeface="+mj-lt"/>
              </a:rPr>
              <a:t>Báo cáo và quản lý rủi ro</a:t>
            </a:r>
          </a:p>
          <a:p>
            <a:pPr>
              <a:spcBef>
                <a:spcPts val="600"/>
              </a:spcBef>
              <a:spcAft>
                <a:spcPts val="600"/>
              </a:spcAft>
            </a:pPr>
            <a:r>
              <a:rPr lang="vi-VN" sz="2800" b="1">
                <a:solidFill>
                  <a:srgbClr val="00B0F0"/>
                </a:solidFill>
                <a:latin typeface="+mj-lt"/>
              </a:rPr>
              <a:t>Công cụ kiểm tra bảo mật web</a:t>
            </a:r>
          </a:p>
          <a:p>
            <a:pPr marL="342900" indent="-342900">
              <a:spcBef>
                <a:spcPts val="600"/>
              </a:spcBef>
              <a:spcAft>
                <a:spcPts val="600"/>
              </a:spcAft>
              <a:buFont typeface="Wingdings" panose="05000000000000000000" pitchFamily="2" charset="2"/>
              <a:buChar char="Ø"/>
            </a:pPr>
            <a:r>
              <a:rPr lang="vi-VN" sz="2500">
                <a:solidFill>
                  <a:schemeClr val="bg1"/>
                </a:solidFill>
                <a:latin typeface="+mj-lt"/>
              </a:rPr>
              <a:t>OWASP ZAP</a:t>
            </a:r>
          </a:p>
          <a:p>
            <a:pPr marL="342900" indent="-342900">
              <a:spcBef>
                <a:spcPts val="600"/>
              </a:spcBef>
              <a:spcAft>
                <a:spcPts val="600"/>
              </a:spcAft>
              <a:buFont typeface="Wingdings" panose="05000000000000000000" pitchFamily="2" charset="2"/>
              <a:buChar char="Ø"/>
            </a:pPr>
            <a:r>
              <a:rPr lang="vi-VN" sz="2500">
                <a:solidFill>
                  <a:schemeClr val="bg1"/>
                </a:solidFill>
                <a:latin typeface="+mj-lt"/>
              </a:rPr>
              <a:t>Burp Suite</a:t>
            </a:r>
          </a:p>
          <a:p>
            <a:pPr marL="342900" indent="-342900">
              <a:spcBef>
                <a:spcPts val="600"/>
              </a:spcBef>
              <a:spcAft>
                <a:spcPts val="600"/>
              </a:spcAft>
              <a:buFont typeface="Wingdings" panose="05000000000000000000" pitchFamily="2" charset="2"/>
              <a:buChar char="Ø"/>
            </a:pPr>
            <a:r>
              <a:rPr lang="vi-VN" sz="2500">
                <a:solidFill>
                  <a:schemeClr val="bg1"/>
                </a:solidFill>
                <a:latin typeface="+mj-lt"/>
              </a:rPr>
              <a:t>Nessus</a:t>
            </a:r>
          </a:p>
          <a:p>
            <a:pPr marL="342900" indent="-342900">
              <a:spcBef>
                <a:spcPts val="600"/>
              </a:spcBef>
              <a:spcAft>
                <a:spcPts val="600"/>
              </a:spcAft>
              <a:buFont typeface="Wingdings" panose="05000000000000000000" pitchFamily="2" charset="2"/>
              <a:buChar char="Ø"/>
            </a:pPr>
            <a:r>
              <a:rPr lang="vi-VN" sz="2500">
                <a:solidFill>
                  <a:schemeClr val="bg1"/>
                </a:solidFill>
                <a:latin typeface="+mj-lt"/>
              </a:rPr>
              <a:t>Nikto</a:t>
            </a:r>
          </a:p>
          <a:p>
            <a:pPr marL="342900" indent="-342900">
              <a:spcBef>
                <a:spcPts val="600"/>
              </a:spcBef>
              <a:spcAft>
                <a:spcPts val="600"/>
              </a:spcAft>
              <a:buFont typeface="Wingdings" panose="05000000000000000000" pitchFamily="2" charset="2"/>
              <a:buChar char="Ø"/>
            </a:pPr>
            <a:r>
              <a:rPr lang="vi-VN" sz="2500">
                <a:solidFill>
                  <a:schemeClr val="bg1"/>
                </a:solidFill>
                <a:latin typeface="+mj-lt"/>
              </a:rPr>
              <a:t>SQLMap</a:t>
            </a:r>
          </a:p>
        </p:txBody>
      </p:sp>
      <p:sp>
        <p:nvSpPr>
          <p:cNvPr id="4" name="AutoShape 2" descr="Kiểm thử bảo mật (Security testing) là gì?"/>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5" name="AutoShape 4" descr="Kiểm thử bảo mật (Security testing) là gì?"/>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032" name="Picture 8" descr="Security Testing là gì? Tầm quan trọng của kiểm thử bảo mậ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64" y="4016414"/>
            <a:ext cx="7194535" cy="4213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9571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1201379"/>
            <a:ext cx="9539874" cy="753308"/>
          </a:xfrm>
          <a:prstGeom prst="rect">
            <a:avLst/>
          </a:prstGeom>
          <a:noFill/>
          <a:ln/>
        </p:spPr>
        <p:txBody>
          <a:bodyPr wrap="none" rtlCol="0" anchor="t"/>
          <a:lstStyle/>
          <a:p>
            <a:pPr algn="ctr"/>
            <a:r>
              <a:rPr lang="en-US" sz="3000" b="1" smtClean="0">
                <a:solidFill>
                  <a:srgbClr val="00B0F0"/>
                </a:solidFill>
                <a:latin typeface="Times New Roman" panose="02020603050405020304" pitchFamily="18" charset="0"/>
                <a:ea typeface="Instrument Sans" pitchFamily="34" charset="-122"/>
                <a:cs typeface="Times New Roman" panose="02020603050405020304" pitchFamily="18" charset="0"/>
              </a:rPr>
              <a:t>Xây dựng</a:t>
            </a:r>
          </a:p>
          <a:p>
            <a:pPr algn="ctr"/>
            <a:r>
              <a:rPr lang="en-US" sz="3000" b="1" smtClean="0">
                <a:solidFill>
                  <a:srgbClr val="00B0F0"/>
                </a:solidFill>
                <a:latin typeface="Times New Roman" panose="02020603050405020304" pitchFamily="18" charset="0"/>
                <a:ea typeface="Instrument Sans" pitchFamily="34" charset="-122"/>
                <a:cs typeface="Times New Roman" panose="02020603050405020304" pitchFamily="18" charset="0"/>
              </a:rPr>
              <a:t>Quy trình  kiểm tra đánh giá an toàn thông tin ứng dụng web</a:t>
            </a:r>
            <a:endParaRPr lang="en-US" sz="3000" dirty="0">
              <a:solidFill>
                <a:srgbClr val="00B0F0"/>
              </a:solidFill>
              <a:latin typeface="Times New Roman" panose="02020603050405020304" pitchFamily="18" charset="0"/>
              <a:cs typeface="Times New Roman" panose="02020603050405020304" pitchFamily="18" charset="0"/>
            </a:endParaRPr>
          </a:p>
        </p:txBody>
      </p:sp>
      <p:pic>
        <p:nvPicPr>
          <p:cNvPr id="3078" name="Picture 6" descr="Penetration Testing Services | External Testing UK T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449" y="2982824"/>
            <a:ext cx="7194536" cy="430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49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2682991" y="1201379"/>
            <a:ext cx="9539874" cy="753308"/>
          </a:xfrm>
          <a:prstGeom prst="rect">
            <a:avLst/>
          </a:prstGeom>
          <a:noFill/>
          <a:ln/>
        </p:spPr>
        <p:txBody>
          <a:bodyPr wrap="none" rtlCol="0" anchor="t"/>
          <a:lstStyle/>
          <a:p>
            <a:pPr algn="ctr"/>
            <a:r>
              <a:rPr lang="vi-VN" sz="3200" b="1" smtClean="0">
                <a:solidFill>
                  <a:srgbClr val="00B0F0"/>
                </a:solidFill>
                <a:latin typeface="+mj-lt"/>
              </a:rPr>
              <a:t>I. Thu thập thông tin</a:t>
            </a:r>
            <a:endParaRPr lang="en-US" sz="3000" b="1" dirty="0">
              <a:solidFill>
                <a:srgbClr val="00B0F0"/>
              </a:solidFill>
              <a:latin typeface="+mj-lt"/>
              <a:cs typeface="Times New Roman" panose="02020603050405020304" pitchFamily="18" charset="0"/>
            </a:endParaRPr>
          </a:p>
        </p:txBody>
      </p:sp>
      <p:pic>
        <p:nvPicPr>
          <p:cNvPr id="3078" name="Picture 6" descr="Penetration Testing Services | External Testing UK T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742" y="2218895"/>
            <a:ext cx="9259803" cy="554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69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4078</Words>
  <Application>Microsoft Office PowerPoint</Application>
  <PresentationFormat>Custom</PresentationFormat>
  <Paragraphs>277</Paragraphs>
  <Slides>33</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Instrument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VNCERT-NTKHANH</cp:lastModifiedBy>
  <cp:revision>34</cp:revision>
  <dcterms:created xsi:type="dcterms:W3CDTF">2024-07-02T08:20:52Z</dcterms:created>
  <dcterms:modified xsi:type="dcterms:W3CDTF">2024-09-14T01:57:54Z</dcterms:modified>
</cp:coreProperties>
</file>